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8"/>
  </p:notesMasterIdLst>
  <p:handoutMasterIdLst>
    <p:handoutMasterId r:id="rId29"/>
  </p:handoutMasterIdLst>
  <p:sldIdLst>
    <p:sldId id="275" r:id="rId2"/>
    <p:sldId id="339" r:id="rId3"/>
    <p:sldId id="436" r:id="rId4"/>
    <p:sldId id="401" r:id="rId5"/>
    <p:sldId id="443" r:id="rId6"/>
    <p:sldId id="397" r:id="rId7"/>
    <p:sldId id="396" r:id="rId8"/>
    <p:sldId id="379" r:id="rId9"/>
    <p:sldId id="400" r:id="rId10"/>
    <p:sldId id="408" r:id="rId11"/>
    <p:sldId id="445" r:id="rId12"/>
    <p:sldId id="439" r:id="rId13"/>
    <p:sldId id="440" r:id="rId14"/>
    <p:sldId id="441" r:id="rId15"/>
    <p:sldId id="442" r:id="rId16"/>
    <p:sldId id="417" r:id="rId17"/>
    <p:sldId id="444" r:id="rId18"/>
    <p:sldId id="429" r:id="rId19"/>
    <p:sldId id="423" r:id="rId20"/>
    <p:sldId id="446" r:id="rId21"/>
    <p:sldId id="409" r:id="rId22"/>
    <p:sldId id="410" r:id="rId23"/>
    <p:sldId id="411" r:id="rId24"/>
    <p:sldId id="412" r:id="rId25"/>
    <p:sldId id="413" r:id="rId26"/>
    <p:sldId id="414" r:id="rId27"/>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9900"/>
    <a:srgbClr val="00CC00"/>
    <a:srgbClr val="FF9933"/>
    <a:srgbClr val="990000"/>
    <a:srgbClr val="FFFF66"/>
    <a:srgbClr val="FF9966"/>
    <a:srgbClr val="CC0000"/>
    <a:srgbClr val="00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24962" autoAdjust="0"/>
    <p:restoredTop sz="94523" autoAdjust="0"/>
  </p:normalViewPr>
  <p:slideViewPr>
    <p:cSldViewPr>
      <p:cViewPr>
        <p:scale>
          <a:sx n="100" d="100"/>
          <a:sy n="100" d="100"/>
        </p:scale>
        <p:origin x="-966" y="10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sousadj\Desktop\Monterey%20Water%20Supply%20Submissions\Graph.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sousadj\Desktop\Monterey%20Water%20Supply%20Submissions\Graph.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pieChart>
        <c:varyColors val="1"/>
        <c:ser>
          <c:idx val="0"/>
          <c:order val="0"/>
          <c:dPt>
            <c:idx val="2"/>
            <c:spPr>
              <a:solidFill>
                <a:srgbClr val="7030A0"/>
              </a:solidFill>
            </c:spPr>
          </c:dPt>
          <c:dLbls>
            <c:dLbl>
              <c:idx val="0"/>
              <c:layout>
                <c:manualLayout>
                  <c:x val="-0.19116382327209128"/>
                  <c:y val="3.4399606299212598E-2"/>
                </c:manualLayout>
              </c:layout>
              <c:showCatName val="1"/>
              <c:showPercent val="1"/>
            </c:dLbl>
            <c:dLbl>
              <c:idx val="1"/>
              <c:layout>
                <c:manualLayout>
                  <c:x val="0.14526924759405252"/>
                  <c:y val="-0.22379629629629827"/>
                </c:manualLayout>
              </c:layout>
              <c:showCatName val="1"/>
              <c:showPercent val="1"/>
            </c:dLbl>
            <c:dLbl>
              <c:idx val="2"/>
              <c:layout>
                <c:manualLayout>
                  <c:x val="0.13744597550306345"/>
                  <c:y val="0.15145086030912824"/>
                </c:manualLayout>
              </c:layout>
              <c:showCatName val="1"/>
              <c:showPercent val="1"/>
            </c:dLbl>
            <c:txPr>
              <a:bodyPr/>
              <a:lstStyle/>
              <a:p>
                <a:pPr>
                  <a:defRPr>
                    <a:solidFill>
                      <a:schemeClr val="bg1"/>
                    </a:solidFill>
                  </a:defRPr>
                </a:pPr>
                <a:endParaRPr lang="en-US"/>
              </a:p>
            </c:txPr>
            <c:showCatName val="1"/>
            <c:showPercent val="1"/>
          </c:dLbls>
          <c:cat>
            <c:strRef>
              <c:f>Sheet1!$S$28:$S$30</c:f>
              <c:strCache>
                <c:ptCount val="3"/>
                <c:pt idx="0">
                  <c:v>Surcharge</c:v>
                </c:pt>
                <c:pt idx="1">
                  <c:v>Long-Term Debt</c:v>
                </c:pt>
                <c:pt idx="2">
                  <c:v>Equity</c:v>
                </c:pt>
              </c:strCache>
            </c:strRef>
          </c:cat>
          <c:val>
            <c:numRef>
              <c:f>Sheet1!$T$28:$T$30</c:f>
              <c:numCache>
                <c:formatCode>General</c:formatCode>
                <c:ptCount val="3"/>
                <c:pt idx="0">
                  <c:v>99.1</c:v>
                </c:pt>
                <c:pt idx="1">
                  <c:v>53.533000000000001</c:v>
                </c:pt>
                <c:pt idx="2">
                  <c:v>60.367000000000004</c:v>
                </c:pt>
              </c:numCache>
            </c:numRef>
          </c:val>
        </c:ser>
        <c:ser>
          <c:idx val="1"/>
          <c:order val="1"/>
          <c:cat>
            <c:strRef>
              <c:f>Sheet1!$S$28:$S$30</c:f>
              <c:strCache>
                <c:ptCount val="3"/>
                <c:pt idx="0">
                  <c:v>Surcharge</c:v>
                </c:pt>
                <c:pt idx="1">
                  <c:v>Long-Term Debt</c:v>
                </c:pt>
                <c:pt idx="2">
                  <c:v>Equity</c:v>
                </c:pt>
              </c:strCache>
            </c:strRef>
          </c:cat>
          <c:val>
            <c:numRef>
              <c:f>Sheet1!$U$28:$U$30</c:f>
              <c:numCache>
                <c:formatCode>0%</c:formatCode>
                <c:ptCount val="3"/>
                <c:pt idx="0" formatCode="0.0%">
                  <c:v>0.46525821596244438</c:v>
                </c:pt>
                <c:pt idx="1">
                  <c:v>0.25132863849765485</c:v>
                </c:pt>
                <c:pt idx="2">
                  <c:v>0.28341314553990632</c:v>
                </c:pt>
              </c:numCache>
            </c:numRef>
          </c:val>
        </c:ser>
        <c:firstSliceAng val="0"/>
      </c:pieChart>
    </c:plotArea>
    <c:plotVisOnly val="1"/>
    <c:dispBlanksAs val="zero"/>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pieChart>
        <c:varyColors val="1"/>
        <c:ser>
          <c:idx val="0"/>
          <c:order val="0"/>
          <c:dPt>
            <c:idx val="2"/>
            <c:spPr>
              <a:solidFill>
                <a:srgbClr val="7030A0"/>
              </a:solidFill>
            </c:spPr>
          </c:dPt>
          <c:dLbls>
            <c:dLbl>
              <c:idx val="0"/>
              <c:layout>
                <c:manualLayout>
                  <c:x val="-0.16338615485564303"/>
                  <c:y val="0.10847368037328789"/>
                </c:manualLayout>
              </c:layout>
              <c:showCatName val="1"/>
              <c:showPercent val="1"/>
            </c:dLbl>
            <c:dLbl>
              <c:idx val="1"/>
              <c:layout>
                <c:manualLayout>
                  <c:x val="7.3047025371828528E-2"/>
                  <c:y val="-0.22842592592592592"/>
                </c:manualLayout>
              </c:layout>
              <c:showCatName val="1"/>
              <c:showPercent val="1"/>
            </c:dLbl>
            <c:dLbl>
              <c:idx val="2"/>
              <c:layout>
                <c:manualLayout>
                  <c:x val="0.13744586614173393"/>
                  <c:y val="0.1236730825313512"/>
                </c:manualLayout>
              </c:layout>
              <c:showCatName val="1"/>
              <c:showPercent val="1"/>
            </c:dLbl>
            <c:txPr>
              <a:bodyPr/>
              <a:lstStyle/>
              <a:p>
                <a:pPr>
                  <a:defRPr>
                    <a:solidFill>
                      <a:schemeClr val="bg1"/>
                    </a:solidFill>
                  </a:defRPr>
                </a:pPr>
                <a:endParaRPr lang="en-US"/>
              </a:p>
            </c:txPr>
            <c:showCatName val="1"/>
            <c:showPercent val="1"/>
          </c:dLbls>
          <c:cat>
            <c:strRef>
              <c:f>Sheet1!$S$23:$S$25</c:f>
              <c:strCache>
                <c:ptCount val="3"/>
                <c:pt idx="0">
                  <c:v>Surcharge</c:v>
                </c:pt>
                <c:pt idx="1">
                  <c:v>Long-Term Debt</c:v>
                </c:pt>
                <c:pt idx="2">
                  <c:v>Equity</c:v>
                </c:pt>
              </c:strCache>
            </c:strRef>
          </c:cat>
          <c:val>
            <c:numRef>
              <c:f>Sheet1!$T$23:$T$25</c:f>
              <c:numCache>
                <c:formatCode>General</c:formatCode>
                <c:ptCount val="3"/>
                <c:pt idx="0">
                  <c:v>99.1</c:v>
                </c:pt>
                <c:pt idx="1">
                  <c:v>75.622999999999948</c:v>
                </c:pt>
                <c:pt idx="2">
                  <c:v>85.277000000000001</c:v>
                </c:pt>
              </c:numCache>
            </c:numRef>
          </c:val>
        </c:ser>
        <c:ser>
          <c:idx val="1"/>
          <c:order val="1"/>
          <c:cat>
            <c:strRef>
              <c:f>Sheet1!$S$23:$S$25</c:f>
              <c:strCache>
                <c:ptCount val="3"/>
                <c:pt idx="0">
                  <c:v>Surcharge</c:v>
                </c:pt>
                <c:pt idx="1">
                  <c:v>Long-Term Debt</c:v>
                </c:pt>
                <c:pt idx="2">
                  <c:v>Equity</c:v>
                </c:pt>
              </c:strCache>
            </c:strRef>
          </c:cat>
          <c:val>
            <c:numRef>
              <c:f>Sheet1!$U$23:$U$25</c:f>
              <c:numCache>
                <c:formatCode>0%</c:formatCode>
                <c:ptCount val="3"/>
                <c:pt idx="0">
                  <c:v>0.38115384615384806</c:v>
                </c:pt>
                <c:pt idx="1">
                  <c:v>0.29085769230769537</c:v>
                </c:pt>
                <c:pt idx="2">
                  <c:v>0.32798846153846678</c:v>
                </c:pt>
              </c:numCache>
            </c:numRef>
          </c:val>
        </c:ser>
        <c:firstSliceAng val="0"/>
      </c:pieChart>
    </c:plotArea>
    <c:plotVisOnly val="1"/>
    <c:dispBlanksAs val="zero"/>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a:cs typeface="ＭＳ Ｐゴシック"/>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a:cs typeface="ＭＳ Ｐゴシック"/>
              </a:defRPr>
            </a:lvl1pPr>
          </a:lstStyle>
          <a:p>
            <a:pPr>
              <a:defRPr/>
            </a:pPr>
            <a:fld id="{3524A438-028A-423A-90F4-19DEC2C4C9CF}" type="datetime1">
              <a:rPr lang="en-US"/>
              <a:pPr>
                <a:defRPr/>
              </a:pPr>
              <a:t>12/11/2012</a:t>
            </a:fld>
            <a:endParaRPr lang="en-US" dirty="0"/>
          </a:p>
        </p:txBody>
      </p:sp>
      <p:sp>
        <p:nvSpPr>
          <p:cNvPr id="3076"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a:cs typeface="ＭＳ Ｐゴシック"/>
              </a:defRPr>
            </a:lvl1pPr>
          </a:lstStyle>
          <a:p>
            <a:pPr>
              <a:defRPr/>
            </a:pPr>
            <a:endParaRPr lang="en-US"/>
          </a:p>
        </p:txBody>
      </p:sp>
      <p:sp>
        <p:nvSpPr>
          <p:cNvPr id="3077"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ＭＳ Ｐゴシック"/>
                <a:cs typeface="ＭＳ Ｐゴシック"/>
              </a:defRPr>
            </a:lvl1pPr>
          </a:lstStyle>
          <a:p>
            <a:pPr>
              <a:defRPr/>
            </a:pPr>
            <a:fld id="{8C681B18-F3BF-43FB-8B68-49D283156F4A}"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a:cs typeface="ＭＳ Ｐゴシック"/>
              </a:defRPr>
            </a:lvl1pPr>
          </a:lstStyle>
          <a:p>
            <a:pPr>
              <a:defRPr/>
            </a:pPr>
            <a:endParaRPr lang="en-US"/>
          </a:p>
        </p:txBody>
      </p:sp>
      <p:sp>
        <p:nvSpPr>
          <p:cNvPr id="13315" name="Rectangle 3"/>
          <p:cNvSpPr>
            <a:spLocks noGrp="1" noChangeArrowheads="1"/>
          </p:cNvSpPr>
          <p:nvPr>
            <p:ph type="dt"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a:cs typeface="ＭＳ Ｐゴシック"/>
              </a:defRPr>
            </a:lvl1pPr>
          </a:lstStyle>
          <a:p>
            <a:pPr>
              <a:defRPr/>
            </a:pPr>
            <a:fld id="{CA2F7040-D83A-4486-BCAF-CDC357B76E1A}" type="datetime1">
              <a:rPr lang="en-US"/>
              <a:pPr>
                <a:defRPr/>
              </a:pPr>
              <a:t>12/11/2012</a:t>
            </a:fld>
            <a:endParaRPr lang="en-US" dirty="0"/>
          </a:p>
        </p:txBody>
      </p:sp>
      <p:sp>
        <p:nvSpPr>
          <p:cNvPr id="3072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a:cs typeface="ＭＳ Ｐゴシック"/>
              </a:defRPr>
            </a:lvl1pPr>
          </a:lstStyle>
          <a:p>
            <a:pPr>
              <a:defRPr/>
            </a:pPr>
            <a:endParaRPr lang="en-US"/>
          </a:p>
        </p:txBody>
      </p:sp>
      <p:sp>
        <p:nvSpPr>
          <p:cNvPr id="13319"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ＭＳ Ｐゴシック"/>
                <a:cs typeface="ＭＳ Ｐゴシック"/>
              </a:defRPr>
            </a:lvl1pPr>
          </a:lstStyle>
          <a:p>
            <a:pPr>
              <a:defRPr/>
            </a:pPr>
            <a:fld id="{4E16D9AB-A9B2-47AD-BA7C-AB4A382B435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FF6EAA18-3C5A-49D6-9E51-F94349CAFD1C}" type="slidenum">
              <a:rPr lang="en-US" smtClean="0">
                <a:latin typeface="Arial" charset="0"/>
                <a:ea typeface="ＭＳ Ｐゴシック" charset="-128"/>
              </a:rPr>
              <a:pPr/>
              <a:t>2</a:t>
            </a:fld>
            <a:endParaRPr lang="en-US" smtClean="0">
              <a:latin typeface="Arial" charset="0"/>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02AF97B6-D064-4BE5-8C9A-1F0D1482223F}" type="slidenum">
              <a:rPr lang="en-US" smtClean="0">
                <a:latin typeface="Arial" charset="0"/>
                <a:ea typeface="ＭＳ Ｐゴシック" charset="-128"/>
              </a:rPr>
              <a:pPr/>
              <a:t>25</a:t>
            </a:fld>
            <a:endParaRPr lang="en-US" smtClean="0">
              <a:latin typeface="Arial" charset="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5D423AF7-56CC-4B61-B025-37348D34FA29}" type="slidenum">
              <a:rPr lang="en-US" smtClean="0">
                <a:latin typeface="Arial" charset="0"/>
                <a:ea typeface="ＭＳ Ｐゴシック" charset="-128"/>
              </a:rPr>
              <a:pPr/>
              <a:t>26</a:t>
            </a:fld>
            <a:endParaRPr lang="en-US" smtClean="0">
              <a:latin typeface="Arial" charset="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a:noFill/>
        </p:spPr>
        <p:txBody>
          <a:bodyPr/>
          <a:lstStyle/>
          <a:p>
            <a:fld id="{3C5E64E1-3EA6-46F9-82B1-9F810B9F13AF}" type="slidenum">
              <a:rPr lang="en-US" smtClean="0">
                <a:latin typeface="Arial" charset="0"/>
                <a:ea typeface="ＭＳ Ｐゴシック" charset="-128"/>
              </a:rPr>
              <a:pPr/>
              <a:t>4</a:t>
            </a:fld>
            <a:endParaRPr lang="en-US" smtClean="0">
              <a:latin typeface="Arial" charset="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a:noFill/>
        </p:spPr>
        <p:txBody>
          <a:bodyPr/>
          <a:lstStyle/>
          <a:p>
            <a:fld id="{DC5A0148-A535-4DC2-B0E2-0A2B7B575673}" type="slidenum">
              <a:rPr lang="en-US" smtClean="0">
                <a:latin typeface="Arial" charset="0"/>
                <a:ea typeface="ＭＳ Ｐゴシック" charset="-128"/>
              </a:rPr>
              <a:pPr/>
              <a:t>10</a:t>
            </a:fld>
            <a:endParaRPr lang="en-US" smtClean="0">
              <a:latin typeface="Arial" charset="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34820" name="Slide Number Placeholder 3"/>
          <p:cNvSpPr>
            <a:spLocks noGrp="1"/>
          </p:cNvSpPr>
          <p:nvPr>
            <p:ph type="sldNum" sz="quarter" idx="5"/>
          </p:nvPr>
        </p:nvSpPr>
        <p:spPr>
          <a:noFill/>
        </p:spPr>
        <p:txBody>
          <a:bodyPr/>
          <a:lstStyle/>
          <a:p>
            <a:fld id="{5B50C95E-F8F9-419E-9003-E426065B7F3B}" type="slidenum">
              <a:rPr lang="en-US" smtClean="0">
                <a:latin typeface="Arial" charset="0"/>
                <a:ea typeface="ＭＳ Ｐゴシック" charset="-128"/>
              </a:rPr>
              <a:pPr/>
              <a:t>16</a:t>
            </a:fld>
            <a:endParaRPr lang="en-US" smtClean="0">
              <a:latin typeface="Arial" charset="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a:noFill/>
        </p:spPr>
        <p:txBody>
          <a:bodyPr/>
          <a:lstStyle/>
          <a:p>
            <a:fld id="{22B1E160-9810-4965-AF71-64D355E57E48}" type="slidenum">
              <a:rPr lang="en-US" smtClean="0">
                <a:latin typeface="Arial" charset="0"/>
                <a:ea typeface="ＭＳ Ｐゴシック" charset="-128"/>
              </a:rPr>
              <a:pPr/>
              <a:t>17</a:t>
            </a:fld>
            <a:endParaRPr lang="en-US" smtClean="0">
              <a:latin typeface="Arial" charset="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a:noFill/>
        </p:spPr>
        <p:txBody>
          <a:bodyPr/>
          <a:lstStyle/>
          <a:p>
            <a:fld id="{E1370862-CC72-4F89-8DEF-B405D1745813}" type="slidenum">
              <a:rPr lang="en-US" smtClean="0">
                <a:latin typeface="Arial" charset="0"/>
                <a:ea typeface="ＭＳ Ｐゴシック" charset="-128"/>
              </a:rPr>
              <a:pPr/>
              <a:t>21</a:t>
            </a:fld>
            <a:endParaRPr lang="en-US" smtClean="0">
              <a:latin typeface="Arial" charset="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A399A8AF-106B-4A20-ACCB-444E11C88136}" type="slidenum">
              <a:rPr lang="en-US" smtClean="0">
                <a:latin typeface="Arial" charset="0"/>
                <a:ea typeface="ＭＳ Ｐゴシック" charset="-128"/>
              </a:rPr>
              <a:pPr/>
              <a:t>22</a:t>
            </a:fld>
            <a:endParaRPr lang="en-US" smtClean="0">
              <a:latin typeface="Arial" charset="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B6581D5B-5108-4237-A50E-36A333FB6DE1}" type="slidenum">
              <a:rPr lang="en-US" smtClean="0">
                <a:latin typeface="Arial" charset="0"/>
                <a:ea typeface="ＭＳ Ｐゴシック" charset="-128"/>
              </a:rPr>
              <a:pPr/>
              <a:t>23</a:t>
            </a:fld>
            <a:endParaRPr lang="en-US" smtClean="0">
              <a:latin typeface="Arial" charset="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D39D25B9-58DE-4447-BAC9-24BD91C99C69}" type="slidenum">
              <a:rPr lang="en-US" smtClean="0">
                <a:latin typeface="Arial" charset="0"/>
                <a:ea typeface="ＭＳ Ｐゴシック" charset="-128"/>
              </a:rPr>
              <a:pPr/>
              <a:t>24</a:t>
            </a:fld>
            <a:endParaRPr lang="en-US" smtClean="0">
              <a:latin typeface="Arial"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AW - PowerPoint 20122"/>
          <p:cNvPicPr>
            <a:picLocks noChangeAspect="1" noChangeArrowheads="1"/>
          </p:cNvPicPr>
          <p:nvPr userDrawn="1"/>
        </p:nvPicPr>
        <p:blipFill>
          <a:blip r:embed="rId2"/>
          <a:srcRect/>
          <a:stretch>
            <a:fillRect/>
          </a:stretch>
        </p:blipFill>
        <p:spPr bwMode="auto">
          <a:xfrm>
            <a:off x="0" y="0"/>
            <a:ext cx="9144000" cy="2743200"/>
          </a:xfrm>
          <a:prstGeom prst="rect">
            <a:avLst/>
          </a:prstGeom>
          <a:noFill/>
          <a:ln w="9525">
            <a:noFill/>
            <a:miter lim="800000"/>
            <a:headEnd/>
            <a:tailEnd/>
          </a:ln>
        </p:spPr>
      </p:pic>
      <p:sp>
        <p:nvSpPr>
          <p:cNvPr id="52226" name="Rectangle 2"/>
          <p:cNvSpPr>
            <a:spLocks noGrp="1" noChangeArrowheads="1"/>
          </p:cNvSpPr>
          <p:nvPr>
            <p:ph type="ctrTitle"/>
          </p:nvPr>
        </p:nvSpPr>
        <p:spPr>
          <a:xfrm>
            <a:off x="533400" y="2590800"/>
            <a:ext cx="5562600" cy="1143000"/>
          </a:xfrm>
        </p:spPr>
        <p:txBody>
          <a:bodyPr/>
          <a:lstStyle>
            <a:lvl1pPr>
              <a:defRPr>
                <a:solidFill>
                  <a:schemeClr val="bg1"/>
                </a:solidFill>
              </a:defRPr>
            </a:lvl1pPr>
          </a:lstStyle>
          <a:p>
            <a:r>
              <a:rPr lang="en-US"/>
              <a:t>Click to edit Master title style</a:t>
            </a:r>
          </a:p>
        </p:txBody>
      </p:sp>
      <p:sp>
        <p:nvSpPr>
          <p:cNvPr id="52227" name="Rectangle 3"/>
          <p:cNvSpPr>
            <a:spLocks noGrp="1" noChangeArrowheads="1"/>
          </p:cNvSpPr>
          <p:nvPr>
            <p:ph type="subTitle" idx="1"/>
          </p:nvPr>
        </p:nvSpPr>
        <p:spPr>
          <a:xfrm>
            <a:off x="533400" y="3810000"/>
            <a:ext cx="5562600" cy="1676400"/>
          </a:xfrm>
        </p:spPr>
        <p:txBody>
          <a:bodyPr/>
          <a:lstStyle>
            <a:lvl1pPr marL="0" indent="0">
              <a:buFontTx/>
              <a:buNone/>
              <a:defRPr sz="1600">
                <a:solidFill>
                  <a:schemeClr val="bg1"/>
                </a:solidFill>
              </a:defRPr>
            </a:lvl1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089025"/>
            <a:ext cx="8077200" cy="434975"/>
          </a:xfrm>
        </p:spPr>
        <p:txBody>
          <a:bodyPr/>
          <a:lstStyle/>
          <a:p>
            <a:r>
              <a:rPr lang="en-US" smtClean="0"/>
              <a:t>Click to edit Master title style</a:t>
            </a:r>
            <a:endParaRPr lang="en-US"/>
          </a:p>
        </p:txBody>
      </p:sp>
      <p:sp>
        <p:nvSpPr>
          <p:cNvPr id="3" name="Content Placeholder 2"/>
          <p:cNvSpPr>
            <a:spLocks noGrp="1"/>
          </p:cNvSpPr>
          <p:nvPr>
            <p:ph idx="1"/>
          </p:nvPr>
        </p:nvSpPr>
        <p:spPr>
          <a:xfrm>
            <a:off x="381000" y="1600200"/>
            <a:ext cx="8077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39FE7D8-E4CF-458F-8A26-1DF5B0AEE76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089025"/>
            <a:ext cx="8077200" cy="4349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600200"/>
            <a:ext cx="3962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962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AD9B1C4-A3A4-46AA-9BAA-7B880BF5F4A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089025"/>
            <a:ext cx="8077200" cy="4349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00200"/>
            <a:ext cx="3962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962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AE4CCC5-1779-46AF-A1DE-797D934D800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6151935-7C0B-42DE-A0BB-556140728B6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pPr>
              <a:defRPr/>
            </a:pPr>
            <a:fld id="{849B6988-D9C2-4691-A92C-9F09DBF0EA52}" type="slidenum">
              <a:rPr lang="en-US"/>
              <a:pPr>
                <a:defRPr/>
              </a:pPr>
              <a:t>‹#›</a:t>
            </a:fld>
            <a:r>
              <a:rPr lang="en-US" dirty="0"/>
              <a:t> </a:t>
            </a:r>
            <a:endParaRPr lang="en-US" sz="1400"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AW - PowerPoint 20123"/>
          <p:cNvPicPr>
            <a:picLocks noChangeAspect="1" noChangeArrowheads="1"/>
          </p:cNvPicPr>
          <p:nvPr/>
        </p:nvPicPr>
        <p:blipFill>
          <a:blip r:embed="rId8"/>
          <a:srcRect/>
          <a:stretch>
            <a:fillRect/>
          </a:stretch>
        </p:blipFill>
        <p:spPr bwMode="auto">
          <a:xfrm>
            <a:off x="0" y="0"/>
            <a:ext cx="9144000" cy="1981200"/>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8763000" y="6553200"/>
            <a:ext cx="381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000">
                <a:solidFill>
                  <a:schemeClr val="accent1"/>
                </a:solidFill>
                <a:latin typeface="Arial" pitchFamily="34" charset="0"/>
                <a:ea typeface="ＭＳ Ｐゴシック"/>
              </a:defRPr>
            </a:lvl1pPr>
          </a:lstStyle>
          <a:p>
            <a:pPr>
              <a:defRPr/>
            </a:pPr>
            <a:fld id="{A29DFFAA-E7E0-4F23-B214-A628052BD21F}" type="slidenum">
              <a:rPr lang="en-US"/>
              <a:pPr>
                <a:defRPr/>
              </a:pPr>
              <a:t>‹#›</a:t>
            </a:fld>
            <a:endParaRPr lang="en-US" dirty="0"/>
          </a:p>
        </p:txBody>
      </p:sp>
      <p:sp>
        <p:nvSpPr>
          <p:cNvPr id="1028" name="Rectangle 3"/>
          <p:cNvSpPr>
            <a:spLocks noGrp="1" noChangeArrowheads="1"/>
          </p:cNvSpPr>
          <p:nvPr>
            <p:ph type="body" idx="1"/>
          </p:nvPr>
        </p:nvSpPr>
        <p:spPr bwMode="auto">
          <a:xfrm>
            <a:off x="381000" y="1600200"/>
            <a:ext cx="80772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 20 pt</a:t>
            </a:r>
          </a:p>
          <a:p>
            <a:pPr lvl="1"/>
            <a:r>
              <a:rPr lang="en-US" smtClean="0"/>
              <a:t>Second level 20 pt</a:t>
            </a:r>
          </a:p>
          <a:p>
            <a:pPr lvl="2"/>
            <a:r>
              <a:rPr lang="en-US" smtClean="0"/>
              <a:t>Third level</a:t>
            </a:r>
          </a:p>
          <a:p>
            <a:pPr lvl="3"/>
            <a:r>
              <a:rPr lang="en-US" smtClean="0"/>
              <a:t>Fourth level</a:t>
            </a:r>
          </a:p>
          <a:p>
            <a:pPr lvl="4"/>
            <a:r>
              <a:rPr lang="en-US" smtClean="0"/>
              <a:t>Fifth level</a:t>
            </a:r>
          </a:p>
        </p:txBody>
      </p:sp>
      <p:sp>
        <p:nvSpPr>
          <p:cNvPr id="1029" name="Rectangle 2"/>
          <p:cNvSpPr>
            <a:spLocks noGrp="1" noChangeArrowheads="1"/>
          </p:cNvSpPr>
          <p:nvPr>
            <p:ph type="title"/>
          </p:nvPr>
        </p:nvSpPr>
        <p:spPr bwMode="auto">
          <a:xfrm>
            <a:off x="381000" y="1089025"/>
            <a:ext cx="8077200" cy="434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 24pt</a:t>
            </a:r>
          </a:p>
        </p:txBody>
      </p:sp>
      <p:pic>
        <p:nvPicPr>
          <p:cNvPr id="2" name="Picture 15" descr="AW-Califonia-Horiz-WHITE"/>
          <p:cNvPicPr>
            <a:picLocks noChangeAspect="1" noChangeArrowheads="1"/>
          </p:cNvPicPr>
          <p:nvPr/>
        </p:nvPicPr>
        <p:blipFill>
          <a:blip r:embed="rId9"/>
          <a:srcRect/>
          <a:stretch>
            <a:fillRect/>
          </a:stretch>
        </p:blipFill>
        <p:spPr bwMode="auto">
          <a:xfrm>
            <a:off x="6172200" y="152400"/>
            <a:ext cx="2438400" cy="469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25" r:id="rId1"/>
    <p:sldLayoutId id="2147484121" r:id="rId2"/>
    <p:sldLayoutId id="2147484122" r:id="rId3"/>
    <p:sldLayoutId id="2147484123" r:id="rId4"/>
    <p:sldLayoutId id="2147484124" r:id="rId5"/>
    <p:sldLayoutId id="2147484126" r:id="rId6"/>
  </p:sldLayoutIdLst>
  <p:hf hdr="0" ftr="0" dt="0"/>
  <p:txStyles>
    <p:titleStyle>
      <a:lvl1pPr algn="l" rtl="0" eaLnBrk="0" fontAlgn="base" hangingPunct="0">
        <a:spcBef>
          <a:spcPct val="0"/>
        </a:spcBef>
        <a:spcAft>
          <a:spcPct val="0"/>
        </a:spcAft>
        <a:defRPr sz="2400" b="1">
          <a:solidFill>
            <a:schemeClr val="accent1"/>
          </a:solidFill>
          <a:latin typeface="+mj-lt"/>
          <a:ea typeface="+mj-ea"/>
          <a:cs typeface="+mj-cs"/>
        </a:defRPr>
      </a:lvl1pPr>
      <a:lvl2pPr algn="l" rtl="0" eaLnBrk="0" fontAlgn="base" hangingPunct="0">
        <a:spcBef>
          <a:spcPct val="0"/>
        </a:spcBef>
        <a:spcAft>
          <a:spcPct val="0"/>
        </a:spcAft>
        <a:defRPr sz="2400" b="1">
          <a:solidFill>
            <a:schemeClr val="accent1"/>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chemeClr val="accent1"/>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chemeClr val="accent1"/>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chemeClr val="accent1"/>
          </a:solidFill>
          <a:latin typeface="Arial" charset="0"/>
          <a:ea typeface="ＭＳ Ｐゴシック" charset="-128"/>
          <a:cs typeface="ＭＳ Ｐゴシック" charset="-128"/>
        </a:defRPr>
      </a:lvl5pPr>
      <a:lvl6pPr marL="457200" algn="l" rtl="0" fontAlgn="base">
        <a:spcBef>
          <a:spcPct val="0"/>
        </a:spcBef>
        <a:spcAft>
          <a:spcPct val="0"/>
        </a:spcAft>
        <a:defRPr sz="2400" b="1">
          <a:solidFill>
            <a:schemeClr val="accent1"/>
          </a:solidFill>
          <a:latin typeface="Arial" charset="0"/>
          <a:ea typeface="ＭＳ Ｐゴシック" charset="-128"/>
          <a:cs typeface="ＭＳ Ｐゴシック" charset="-128"/>
        </a:defRPr>
      </a:lvl6pPr>
      <a:lvl7pPr marL="914400" algn="l" rtl="0" fontAlgn="base">
        <a:spcBef>
          <a:spcPct val="0"/>
        </a:spcBef>
        <a:spcAft>
          <a:spcPct val="0"/>
        </a:spcAft>
        <a:defRPr sz="2400" b="1">
          <a:solidFill>
            <a:schemeClr val="accent1"/>
          </a:solidFill>
          <a:latin typeface="Arial" charset="0"/>
          <a:ea typeface="ＭＳ Ｐゴシック" charset="-128"/>
          <a:cs typeface="ＭＳ Ｐゴシック" charset="-128"/>
        </a:defRPr>
      </a:lvl7pPr>
      <a:lvl8pPr marL="1371600" algn="l" rtl="0" fontAlgn="base">
        <a:spcBef>
          <a:spcPct val="0"/>
        </a:spcBef>
        <a:spcAft>
          <a:spcPct val="0"/>
        </a:spcAft>
        <a:defRPr sz="2400" b="1">
          <a:solidFill>
            <a:schemeClr val="accent1"/>
          </a:solidFill>
          <a:latin typeface="Arial" charset="0"/>
          <a:ea typeface="ＭＳ Ｐゴシック" charset="-128"/>
          <a:cs typeface="ＭＳ Ｐゴシック" charset="-128"/>
        </a:defRPr>
      </a:lvl8pPr>
      <a:lvl9pPr marL="1828800" algn="l" rtl="0" fontAlgn="base">
        <a:spcBef>
          <a:spcPct val="0"/>
        </a:spcBef>
        <a:spcAft>
          <a:spcPct val="0"/>
        </a:spcAft>
        <a:defRPr sz="2400" b="1">
          <a:solidFill>
            <a:schemeClr val="accent1"/>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lr>
          <a:schemeClr val="accent2"/>
        </a:buClr>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charset="2"/>
        <a:buChar char="§"/>
        <a:defRPr sz="2000">
          <a:solidFill>
            <a:schemeClr val="tx1"/>
          </a:solidFill>
          <a:latin typeface="+mn-lt"/>
          <a:ea typeface="+mn-ea"/>
          <a:cs typeface="ＭＳ Ｐゴシック"/>
        </a:defRPr>
      </a:lvl2pPr>
      <a:lvl3pPr marL="1143000" indent="-228600" algn="l" rtl="0" eaLnBrk="0" fontAlgn="base" hangingPunct="0">
        <a:spcBef>
          <a:spcPct val="20000"/>
        </a:spcBef>
        <a:spcAft>
          <a:spcPct val="0"/>
        </a:spcAft>
        <a:buClr>
          <a:schemeClr val="accent2"/>
        </a:buClr>
        <a:buSzPct val="55000"/>
        <a:buFont typeface="Zapf Dingbats" charset="2"/>
        <a:buChar char=""/>
        <a:defRPr sz="2400">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n-lt"/>
          <a:ea typeface="+mn-ea"/>
          <a:cs typeface="ＭＳ Ｐゴシック"/>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484188" y="2819400"/>
            <a:ext cx="8229600" cy="1143000"/>
          </a:xfrm>
          <a:solidFill>
            <a:srgbClr val="FFFFFF"/>
          </a:solidFill>
        </p:spPr>
        <p:txBody>
          <a:bodyPr/>
          <a:lstStyle/>
          <a:p>
            <a:pPr algn="ctr" eaLnBrk="1" hangingPunct="1"/>
            <a:r>
              <a:rPr lang="en-US" sz="3200" smtClean="0">
                <a:solidFill>
                  <a:schemeClr val="tx1"/>
                </a:solidFill>
              </a:rPr>
              <a:t/>
            </a:r>
            <a:br>
              <a:rPr lang="en-US" sz="3200" smtClean="0">
                <a:solidFill>
                  <a:schemeClr val="tx1"/>
                </a:solidFill>
              </a:rPr>
            </a:br>
            <a:r>
              <a:rPr lang="en-US" sz="3200" smtClean="0">
                <a:solidFill>
                  <a:schemeClr val="tx1"/>
                </a:solidFill>
              </a:rPr>
              <a:t>Monterey Peninsula Water Supply Project</a:t>
            </a:r>
            <a:br>
              <a:rPr lang="en-US" sz="3200" smtClean="0">
                <a:solidFill>
                  <a:schemeClr val="tx1"/>
                </a:solidFill>
              </a:rPr>
            </a:br>
            <a:r>
              <a:rPr lang="en-US" sz="3200" smtClean="0">
                <a:solidFill>
                  <a:schemeClr val="tx1"/>
                </a:solidFill>
              </a:rPr>
              <a:t>Cost/Financial Workshop</a:t>
            </a:r>
          </a:p>
        </p:txBody>
      </p:sp>
      <p:sp>
        <p:nvSpPr>
          <p:cNvPr id="4099" name="Rectangle 3"/>
          <p:cNvSpPr>
            <a:spLocks noGrp="1" noChangeArrowheads="1"/>
          </p:cNvSpPr>
          <p:nvPr>
            <p:ph type="subTitle" idx="1"/>
          </p:nvPr>
        </p:nvSpPr>
        <p:spPr>
          <a:xfrm>
            <a:off x="1676400" y="4267200"/>
            <a:ext cx="5562600" cy="914400"/>
          </a:xfrm>
          <a:solidFill>
            <a:srgbClr val="FFFFFF"/>
          </a:solidFill>
        </p:spPr>
        <p:txBody>
          <a:bodyPr/>
          <a:lstStyle/>
          <a:p>
            <a:pPr algn="ctr"/>
            <a:r>
              <a:rPr lang="en-US" sz="2400" smtClean="0">
                <a:solidFill>
                  <a:schemeClr val="tx1"/>
                </a:solidFill>
              </a:rPr>
              <a:t>December 13, 2012</a:t>
            </a:r>
          </a:p>
        </p:txBody>
      </p:sp>
      <p:pic>
        <p:nvPicPr>
          <p:cNvPr id="4100" name="Picture 9" descr="AW-CALIFORNIA-WHITE"/>
          <p:cNvPicPr>
            <a:picLocks noChangeAspect="1" noChangeArrowheads="1"/>
          </p:cNvPicPr>
          <p:nvPr/>
        </p:nvPicPr>
        <p:blipFill>
          <a:blip r:embed="rId2"/>
          <a:srcRect/>
          <a:stretch>
            <a:fillRect/>
          </a:stretch>
        </p:blipFill>
        <p:spPr bwMode="auto">
          <a:xfrm>
            <a:off x="5562600" y="381000"/>
            <a:ext cx="2833688" cy="1331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xfrm>
            <a:off x="8763000" y="6438900"/>
            <a:ext cx="381000" cy="304800"/>
          </a:xfrm>
          <a:noFill/>
        </p:spPr>
        <p:txBody>
          <a:bodyPr/>
          <a:lstStyle/>
          <a:p>
            <a:fld id="{65F1CC28-90DE-44C6-8C81-1CEDFF463C7D}" type="slidenum">
              <a:rPr lang="en-US" smtClean="0">
                <a:latin typeface="Arial" charset="0"/>
                <a:ea typeface="ＭＳ Ｐゴシック" charset="-128"/>
              </a:rPr>
              <a:pPr/>
              <a:t>10</a:t>
            </a:fld>
            <a:endParaRPr lang="en-US" smtClean="0">
              <a:latin typeface="Arial" charset="0"/>
              <a:ea typeface="ＭＳ Ｐゴシック" charset="-128"/>
            </a:endParaRPr>
          </a:p>
        </p:txBody>
      </p:sp>
      <p:sp>
        <p:nvSpPr>
          <p:cNvPr id="13315" name="Rectangle 2"/>
          <p:cNvSpPr>
            <a:spLocks noGrp="1" noChangeArrowheads="1"/>
          </p:cNvSpPr>
          <p:nvPr>
            <p:ph type="title"/>
          </p:nvPr>
        </p:nvSpPr>
        <p:spPr>
          <a:xfrm>
            <a:off x="304800" y="1981200"/>
            <a:ext cx="8534400" cy="2971800"/>
          </a:xfrm>
        </p:spPr>
        <p:txBody>
          <a:bodyPr/>
          <a:lstStyle/>
          <a:p>
            <a:pPr algn="ctr"/>
            <a:r>
              <a:rPr lang="en-US" sz="2800" smtClean="0"/>
              <a:t>CPUC Cost Workshop</a:t>
            </a:r>
            <a:br>
              <a:rPr lang="en-US" sz="2800" smtClean="0"/>
            </a:br>
            <a:r>
              <a:rPr lang="en-US" sz="2800" smtClean="0"/>
              <a:t/>
            </a:r>
            <a:br>
              <a:rPr lang="en-US" sz="2800" smtClean="0"/>
            </a:br>
            <a:r>
              <a:rPr lang="en-US" sz="2800" smtClean="0"/>
              <a:t>Financial Modeling</a:t>
            </a:r>
            <a:r>
              <a:rPr lang="en-US" smtClean="0"/>
              <a:t/>
            </a:r>
            <a:br>
              <a:rPr lang="en-US" smtClean="0"/>
            </a:br>
            <a:r>
              <a:rPr lang="en-US" sz="2800" smtClean="0"/>
              <a:t>Discuss Compliance Filing and </a:t>
            </a:r>
            <a:br>
              <a:rPr lang="en-US" sz="2800" smtClean="0"/>
            </a:br>
            <a:r>
              <a:rPr lang="en-US" sz="2800" smtClean="0"/>
              <a:t>Present Financial Model</a:t>
            </a:r>
            <a:r>
              <a:rPr lang="en-US" smtClean="0"/>
              <a:t/>
            </a:r>
            <a:br>
              <a:rPr lang="en-US" smtClean="0"/>
            </a:br>
            <a:r>
              <a:rPr lang="en-US" smtClean="0"/>
              <a:t/>
            </a:r>
            <a:br>
              <a:rPr lang="en-US" smtClean="0"/>
            </a:br>
            <a:r>
              <a:rPr lang="en-US" smtClean="0"/>
              <a:t/>
            </a:r>
            <a:br>
              <a:rPr lang="en-US" smtClean="0"/>
            </a:br>
            <a:r>
              <a:rPr lang="en-US" sz="2000" i="1" smtClean="0"/>
              <a:t>Wednesday, December 12: 1:00 p.m. to 5:00 p.m.</a:t>
            </a:r>
            <a:br>
              <a:rPr lang="en-US" sz="2000" i="1" smtClean="0"/>
            </a:br>
            <a:r>
              <a:rPr lang="en-US" sz="2000" i="1" smtClean="0"/>
              <a:t>Thursday, December 13: 9:30 a.m. to 12:30 p.m.  </a:t>
            </a:r>
            <a:endParaRPr lang="en-US" sz="2000" b="0" i="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Development &amp; Submission of Financial Model</a:t>
            </a:r>
          </a:p>
        </p:txBody>
      </p:sp>
      <p:sp>
        <p:nvSpPr>
          <p:cNvPr id="14339" name="Content Placeholder 3"/>
          <p:cNvSpPr>
            <a:spLocks noGrp="1"/>
          </p:cNvSpPr>
          <p:nvPr>
            <p:ph idx="1"/>
          </p:nvPr>
        </p:nvSpPr>
        <p:spPr/>
        <p:txBody>
          <a:bodyPr/>
          <a:lstStyle/>
          <a:p>
            <a:r>
              <a:rPr lang="en-US" sz="1600" dirty="0" smtClean="0"/>
              <a:t>CAW began developing the current model in February 2012</a:t>
            </a:r>
          </a:p>
          <a:p>
            <a:r>
              <a:rPr lang="en-US" sz="1600" dirty="0" smtClean="0"/>
              <a:t>Main objective was to create a framework for evaluating alternatives that could be easily updated as cost estimates &amp; other assumptions change and to allow for different capital and financing scenarios</a:t>
            </a:r>
          </a:p>
          <a:p>
            <a:r>
              <a:rPr lang="en-US" sz="1600" dirty="0" smtClean="0"/>
              <a:t>This model was used for the application filed by CAW in April 2012</a:t>
            </a:r>
          </a:p>
          <a:p>
            <a:r>
              <a:rPr lang="en-US" sz="1600" dirty="0" smtClean="0"/>
              <a:t>During the Fall of 2012, CAW worked jointly with representatives from DRA and MPWMD on further development of the model</a:t>
            </a:r>
          </a:p>
          <a:p>
            <a:r>
              <a:rPr lang="en-US" sz="1600" dirty="0" smtClean="0"/>
              <a:t>CAW made the following changes to the financial model based on discussions with DRA and MPWMD:</a:t>
            </a:r>
          </a:p>
          <a:p>
            <a:endParaRPr lang="en-US" sz="300" dirty="0" smtClean="0"/>
          </a:p>
          <a:p>
            <a:pPr marL="947738" lvl="2">
              <a:spcBef>
                <a:spcPct val="0"/>
              </a:spcBef>
            </a:pPr>
            <a:r>
              <a:rPr lang="en-US" sz="1400" dirty="0" smtClean="0"/>
              <a:t>Consolidated key assumptions into one user page</a:t>
            </a:r>
          </a:p>
          <a:p>
            <a:pPr marL="947738" lvl="2">
              <a:spcBef>
                <a:spcPct val="0"/>
              </a:spcBef>
            </a:pPr>
            <a:r>
              <a:rPr lang="en-US" sz="1400" dirty="0" smtClean="0"/>
              <a:t>Created high-level summary output for users</a:t>
            </a:r>
          </a:p>
          <a:p>
            <a:pPr marL="947738" lvl="2">
              <a:spcBef>
                <a:spcPct val="0"/>
              </a:spcBef>
            </a:pPr>
            <a:r>
              <a:rPr lang="en-US" sz="1400" dirty="0" smtClean="0"/>
              <a:t>Identified O&amp;M expenses as either fixed or variable and added an input to allow plant production at less than 100% capacity</a:t>
            </a:r>
          </a:p>
          <a:p>
            <a:pPr marL="947738" lvl="2">
              <a:spcBef>
                <a:spcPct val="0"/>
              </a:spcBef>
            </a:pPr>
            <a:r>
              <a:rPr lang="en-US" sz="1400" dirty="0" smtClean="0"/>
              <a:t>Added functionality to allow for a contribution to construction costs from an outside public agency</a:t>
            </a:r>
          </a:p>
          <a:p>
            <a:pPr marL="947738" lvl="2">
              <a:spcBef>
                <a:spcPct val="0"/>
              </a:spcBef>
            </a:pPr>
            <a:r>
              <a:rPr lang="en-US" sz="1400" dirty="0" smtClean="0"/>
              <a:t>Provided a third financing scenario to allow for a combination of SRF debt and CAW debt</a:t>
            </a:r>
          </a:p>
          <a:p>
            <a:pPr>
              <a:spcBef>
                <a:spcPct val="0"/>
              </a:spcBef>
            </a:pPr>
            <a:r>
              <a:rPr lang="en-US" sz="1600" dirty="0" smtClean="0"/>
              <a:t>On 11/15/12, CAW submitted the financial model to the CPUC and all parties to be used to compute various revenue requirement scenarios</a:t>
            </a:r>
            <a:endParaRPr lang="en-US" sz="1200" dirty="0" smtClean="0"/>
          </a:p>
        </p:txBody>
      </p:sp>
      <p:sp>
        <p:nvSpPr>
          <p:cNvPr id="14340" name="Slide Number Placeholder 2"/>
          <p:cNvSpPr>
            <a:spLocks noGrp="1"/>
          </p:cNvSpPr>
          <p:nvPr>
            <p:ph type="sldNum" sz="quarter" idx="10"/>
          </p:nvPr>
        </p:nvSpPr>
        <p:spPr>
          <a:noFill/>
        </p:spPr>
        <p:txBody>
          <a:bodyPr/>
          <a:lstStyle/>
          <a:p>
            <a:fld id="{4C978C95-5505-40D4-A3AB-B52A806475BB}" type="slidenum">
              <a:rPr lang="en-US" smtClean="0">
                <a:latin typeface="Arial" charset="0"/>
                <a:ea typeface="ＭＳ Ｐゴシック" charset="-128"/>
              </a:rPr>
              <a:pPr/>
              <a:t>11</a:t>
            </a:fld>
            <a:r>
              <a:rPr lang="en-US" smtClean="0">
                <a:latin typeface="Arial" charset="0"/>
                <a:ea typeface="ＭＳ Ｐゴシック" charset="-128"/>
              </a:rPr>
              <a:t> </a:t>
            </a:r>
            <a:endParaRPr lang="en-US" sz="1400" smtClean="0">
              <a:solidFill>
                <a:schemeClr val="tx1"/>
              </a:solidFill>
              <a:latin typeface="Arial" charset="0"/>
              <a:ea typeface="ＭＳ Ｐゴシック"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Financial Model Inputs - Plant</a:t>
            </a:r>
          </a:p>
        </p:txBody>
      </p:sp>
      <p:sp>
        <p:nvSpPr>
          <p:cNvPr id="15363" name="Slide Number Placeholder 3"/>
          <p:cNvSpPr>
            <a:spLocks noGrp="1"/>
          </p:cNvSpPr>
          <p:nvPr>
            <p:ph type="sldNum" sz="quarter" idx="10"/>
          </p:nvPr>
        </p:nvSpPr>
        <p:spPr>
          <a:noFill/>
        </p:spPr>
        <p:txBody>
          <a:bodyPr/>
          <a:lstStyle/>
          <a:p>
            <a:fld id="{E792E725-3975-4D6E-9757-77250324A07F}" type="slidenum">
              <a:rPr lang="en-US" smtClean="0">
                <a:latin typeface="Arial" charset="0"/>
                <a:ea typeface="ＭＳ Ｐゴシック" charset="-128"/>
              </a:rPr>
              <a:pPr/>
              <a:t>12</a:t>
            </a:fld>
            <a:endParaRPr lang="en-US" smtClean="0">
              <a:latin typeface="Arial" charset="0"/>
              <a:ea typeface="ＭＳ Ｐゴシック" charset="-128"/>
            </a:endParaRPr>
          </a:p>
        </p:txBody>
      </p:sp>
      <p:pic>
        <p:nvPicPr>
          <p:cNvPr id="15364" name="Picture 1"/>
          <p:cNvPicPr>
            <a:picLocks noChangeAspect="1" noChangeArrowheads="1"/>
          </p:cNvPicPr>
          <p:nvPr/>
        </p:nvPicPr>
        <p:blipFill>
          <a:blip r:embed="rId2"/>
          <a:srcRect/>
          <a:stretch>
            <a:fillRect/>
          </a:stretch>
        </p:blipFill>
        <p:spPr bwMode="auto">
          <a:xfrm>
            <a:off x="457200" y="1828800"/>
            <a:ext cx="8229600" cy="3457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Financial Model Inputs - Financing</a:t>
            </a:r>
          </a:p>
        </p:txBody>
      </p:sp>
      <p:sp>
        <p:nvSpPr>
          <p:cNvPr id="16387" name="Slide Number Placeholder 3"/>
          <p:cNvSpPr>
            <a:spLocks noGrp="1"/>
          </p:cNvSpPr>
          <p:nvPr>
            <p:ph type="sldNum" sz="quarter" idx="10"/>
          </p:nvPr>
        </p:nvSpPr>
        <p:spPr>
          <a:noFill/>
        </p:spPr>
        <p:txBody>
          <a:bodyPr/>
          <a:lstStyle/>
          <a:p>
            <a:fld id="{E24F5CA7-1D5B-44C7-B9A7-94E291165853}" type="slidenum">
              <a:rPr lang="en-US" smtClean="0">
                <a:latin typeface="Arial" charset="0"/>
                <a:ea typeface="ＭＳ Ｐゴシック" charset="-128"/>
              </a:rPr>
              <a:pPr/>
              <a:t>13</a:t>
            </a:fld>
            <a:endParaRPr lang="en-US" smtClean="0">
              <a:latin typeface="Arial" charset="0"/>
              <a:ea typeface="ＭＳ Ｐゴシック" charset="-128"/>
            </a:endParaRPr>
          </a:p>
        </p:txBody>
      </p:sp>
      <p:pic>
        <p:nvPicPr>
          <p:cNvPr id="16388" name="Picture 2"/>
          <p:cNvPicPr>
            <a:picLocks noChangeAspect="1" noChangeArrowheads="1"/>
          </p:cNvPicPr>
          <p:nvPr/>
        </p:nvPicPr>
        <p:blipFill>
          <a:blip r:embed="rId2"/>
          <a:srcRect/>
          <a:stretch>
            <a:fillRect/>
          </a:stretch>
        </p:blipFill>
        <p:spPr bwMode="auto">
          <a:xfrm>
            <a:off x="457200" y="1828800"/>
            <a:ext cx="8229600" cy="3822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81000" y="1089025"/>
            <a:ext cx="8305800" cy="434975"/>
          </a:xfrm>
        </p:spPr>
        <p:txBody>
          <a:bodyPr/>
          <a:lstStyle/>
          <a:p>
            <a:r>
              <a:rPr lang="en-US" smtClean="0"/>
              <a:t>Financial Modeling Inputs – Surcharge &amp; Contributions</a:t>
            </a:r>
          </a:p>
        </p:txBody>
      </p:sp>
      <p:sp>
        <p:nvSpPr>
          <p:cNvPr id="17411" name="Slide Number Placeholder 3"/>
          <p:cNvSpPr>
            <a:spLocks noGrp="1"/>
          </p:cNvSpPr>
          <p:nvPr>
            <p:ph type="sldNum" sz="quarter" idx="10"/>
          </p:nvPr>
        </p:nvSpPr>
        <p:spPr>
          <a:noFill/>
        </p:spPr>
        <p:txBody>
          <a:bodyPr/>
          <a:lstStyle/>
          <a:p>
            <a:fld id="{CF8A828F-90FC-4D59-B75C-A3AA5A67F787}" type="slidenum">
              <a:rPr lang="en-US" smtClean="0">
                <a:latin typeface="Arial" charset="0"/>
                <a:ea typeface="ＭＳ Ｐゴシック" charset="-128"/>
              </a:rPr>
              <a:pPr/>
              <a:t>14</a:t>
            </a:fld>
            <a:endParaRPr lang="en-US" smtClean="0">
              <a:latin typeface="Arial" charset="0"/>
              <a:ea typeface="ＭＳ Ｐゴシック" charset="-128"/>
            </a:endParaRPr>
          </a:p>
        </p:txBody>
      </p:sp>
      <p:pic>
        <p:nvPicPr>
          <p:cNvPr id="17412" name="Picture 2"/>
          <p:cNvPicPr>
            <a:picLocks noChangeAspect="1" noChangeArrowheads="1"/>
          </p:cNvPicPr>
          <p:nvPr/>
        </p:nvPicPr>
        <p:blipFill>
          <a:blip r:embed="rId2"/>
          <a:srcRect/>
          <a:stretch>
            <a:fillRect/>
          </a:stretch>
        </p:blipFill>
        <p:spPr bwMode="auto">
          <a:xfrm>
            <a:off x="457200" y="1828800"/>
            <a:ext cx="8229600" cy="364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Project Summary Output</a:t>
            </a:r>
          </a:p>
        </p:txBody>
      </p:sp>
      <p:sp>
        <p:nvSpPr>
          <p:cNvPr id="18435" name="Slide Number Placeholder 3"/>
          <p:cNvSpPr>
            <a:spLocks noGrp="1"/>
          </p:cNvSpPr>
          <p:nvPr>
            <p:ph type="sldNum" sz="quarter" idx="10"/>
          </p:nvPr>
        </p:nvSpPr>
        <p:spPr>
          <a:noFill/>
        </p:spPr>
        <p:txBody>
          <a:bodyPr/>
          <a:lstStyle/>
          <a:p>
            <a:fld id="{D573D12E-63FE-455C-8F83-AB10FA86F1F2}" type="slidenum">
              <a:rPr lang="en-US" smtClean="0">
                <a:latin typeface="Arial" charset="0"/>
                <a:ea typeface="ＭＳ Ｐゴシック" charset="-128"/>
              </a:rPr>
              <a:pPr/>
              <a:t>15</a:t>
            </a:fld>
            <a:endParaRPr lang="en-US" smtClean="0">
              <a:latin typeface="Arial" charset="0"/>
              <a:ea typeface="ＭＳ Ｐゴシック" charset="-128"/>
            </a:endParaRPr>
          </a:p>
        </p:txBody>
      </p:sp>
      <p:pic>
        <p:nvPicPr>
          <p:cNvPr id="18436" name="Picture 5"/>
          <p:cNvPicPr>
            <a:picLocks noChangeAspect="1" noChangeArrowheads="1"/>
          </p:cNvPicPr>
          <p:nvPr/>
        </p:nvPicPr>
        <p:blipFill>
          <a:blip r:embed="rId2"/>
          <a:srcRect/>
          <a:stretch>
            <a:fillRect/>
          </a:stretch>
        </p:blipFill>
        <p:spPr bwMode="auto">
          <a:xfrm>
            <a:off x="381000" y="2057400"/>
            <a:ext cx="3514725" cy="2819400"/>
          </a:xfrm>
          <a:prstGeom prst="rect">
            <a:avLst/>
          </a:prstGeom>
          <a:noFill/>
          <a:ln w="9525">
            <a:noFill/>
            <a:miter lim="800000"/>
            <a:headEnd/>
            <a:tailEnd/>
          </a:ln>
        </p:spPr>
      </p:pic>
      <p:pic>
        <p:nvPicPr>
          <p:cNvPr id="18437" name="Picture 6"/>
          <p:cNvPicPr>
            <a:picLocks noChangeAspect="1" noChangeArrowheads="1"/>
          </p:cNvPicPr>
          <p:nvPr/>
        </p:nvPicPr>
        <p:blipFill>
          <a:blip r:embed="rId3"/>
          <a:srcRect/>
          <a:stretch>
            <a:fillRect/>
          </a:stretch>
        </p:blipFill>
        <p:spPr bwMode="auto">
          <a:xfrm>
            <a:off x="4648200" y="2057400"/>
            <a:ext cx="3514725" cy="394335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xfrm>
            <a:off x="8763000" y="6438900"/>
            <a:ext cx="381000" cy="304800"/>
          </a:xfrm>
          <a:noFill/>
        </p:spPr>
        <p:txBody>
          <a:bodyPr/>
          <a:lstStyle/>
          <a:p>
            <a:fld id="{89AE7CE9-890E-4EF9-8744-41A4F4734138}" type="slidenum">
              <a:rPr lang="en-US" smtClean="0">
                <a:latin typeface="Arial" charset="0"/>
                <a:ea typeface="ＭＳ Ｐゴシック" charset="-128"/>
              </a:rPr>
              <a:pPr/>
              <a:t>16</a:t>
            </a:fld>
            <a:endParaRPr lang="en-US" smtClean="0">
              <a:latin typeface="Arial" charset="0"/>
              <a:ea typeface="ＭＳ Ｐゴシック" charset="-128"/>
            </a:endParaRPr>
          </a:p>
        </p:txBody>
      </p:sp>
      <p:sp>
        <p:nvSpPr>
          <p:cNvPr id="19459" name="Rectangle 2"/>
          <p:cNvSpPr>
            <a:spLocks noGrp="1" noChangeArrowheads="1"/>
          </p:cNvSpPr>
          <p:nvPr>
            <p:ph type="title"/>
          </p:nvPr>
        </p:nvSpPr>
        <p:spPr>
          <a:xfrm>
            <a:off x="304800" y="1981200"/>
            <a:ext cx="8534400" cy="2971800"/>
          </a:xfrm>
        </p:spPr>
        <p:txBody>
          <a:bodyPr/>
          <a:lstStyle/>
          <a:p>
            <a:pPr algn="ctr"/>
            <a:r>
              <a:rPr lang="en-US" sz="2800" smtClean="0"/>
              <a:t>CPUC Cost Workshop</a:t>
            </a:r>
            <a:br>
              <a:rPr lang="en-US" sz="2800" smtClean="0"/>
            </a:br>
            <a:r>
              <a:rPr lang="en-US" sz="2800" smtClean="0"/>
              <a:t/>
            </a:r>
            <a:br>
              <a:rPr lang="en-US" sz="2800" smtClean="0"/>
            </a:br>
            <a:r>
              <a:rPr lang="en-US" sz="2800" smtClean="0"/>
              <a:t>Financial Modeling</a:t>
            </a:r>
            <a:r>
              <a:rPr lang="en-US" smtClean="0"/>
              <a:t/>
            </a:r>
            <a:br>
              <a:rPr lang="en-US" smtClean="0"/>
            </a:br>
            <a:r>
              <a:rPr lang="en-US" sz="2800" smtClean="0"/>
              <a:t>Run Financial Model for Possible Project Scenarios</a:t>
            </a:r>
            <a:r>
              <a:rPr lang="en-US" smtClean="0"/>
              <a:t/>
            </a:r>
            <a:br>
              <a:rPr lang="en-US" smtClean="0"/>
            </a:br>
            <a:r>
              <a:rPr lang="en-US" smtClean="0"/>
              <a:t/>
            </a:r>
            <a:br>
              <a:rPr lang="en-US" smtClean="0"/>
            </a:br>
            <a:r>
              <a:rPr lang="en-US" smtClean="0"/>
              <a:t>Break Out Session</a:t>
            </a:r>
            <a:br>
              <a:rPr lang="en-US" smtClean="0"/>
            </a:br>
            <a:r>
              <a:rPr lang="en-US" smtClean="0"/>
              <a:t/>
            </a:r>
            <a:br>
              <a:rPr lang="en-US" smtClean="0"/>
            </a:br>
            <a:r>
              <a:rPr lang="en-US" sz="2000" i="1" smtClean="0"/>
              <a:t>Wednesday, December 12: 1:00 p.m. to 5:00 p.m.</a:t>
            </a:r>
            <a:br>
              <a:rPr lang="en-US" sz="2000" i="1" smtClean="0"/>
            </a:br>
            <a:r>
              <a:rPr lang="en-US" sz="2000" i="1" smtClean="0"/>
              <a:t>Thursday, December 13: 9:30 a.m. to 12:30 p.m.  </a:t>
            </a:r>
            <a:endParaRPr lang="en-US" sz="2000" b="0" i="1"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xfrm>
            <a:off x="8763000" y="6438900"/>
            <a:ext cx="381000" cy="304800"/>
          </a:xfrm>
          <a:noFill/>
        </p:spPr>
        <p:txBody>
          <a:bodyPr/>
          <a:lstStyle/>
          <a:p>
            <a:fld id="{8C9C42EA-17C5-4016-BDF3-5F3763BB8C69}" type="slidenum">
              <a:rPr lang="en-US" smtClean="0">
                <a:latin typeface="Arial" charset="0"/>
                <a:ea typeface="ＭＳ Ｐゴシック" charset="-128"/>
              </a:rPr>
              <a:pPr/>
              <a:t>17</a:t>
            </a:fld>
            <a:endParaRPr lang="en-US" smtClean="0">
              <a:latin typeface="Arial" charset="0"/>
              <a:ea typeface="ＭＳ Ｐゴシック" charset="-128"/>
            </a:endParaRPr>
          </a:p>
        </p:txBody>
      </p:sp>
      <p:sp>
        <p:nvSpPr>
          <p:cNvPr id="20483" name="Rectangle 2"/>
          <p:cNvSpPr>
            <a:spLocks noGrp="1" noChangeArrowheads="1"/>
          </p:cNvSpPr>
          <p:nvPr>
            <p:ph type="title"/>
          </p:nvPr>
        </p:nvSpPr>
        <p:spPr>
          <a:xfrm>
            <a:off x="304800" y="1981200"/>
            <a:ext cx="8534400" cy="2971800"/>
          </a:xfrm>
        </p:spPr>
        <p:txBody>
          <a:bodyPr/>
          <a:lstStyle/>
          <a:p>
            <a:pPr algn="ctr"/>
            <a:r>
              <a:rPr lang="en-US" sz="2800" smtClean="0"/>
              <a:t>Appendix</a:t>
            </a:r>
            <a:r>
              <a:rPr lang="en-US" smtClean="0"/>
              <a:t/>
            </a:r>
            <a:br>
              <a:rPr lang="en-US" smtClean="0"/>
            </a:br>
            <a:r>
              <a:rPr lang="en-US" sz="2000" i="1" smtClean="0"/>
              <a:t>  </a:t>
            </a:r>
            <a:endParaRPr lang="en-US" sz="2000" b="0" i="1"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California </a:t>
            </a:r>
            <a:r>
              <a:rPr lang="en-US" dirty="0" smtClean="0"/>
              <a:t>American In-service Area Facilities</a:t>
            </a:r>
            <a:endParaRPr lang="en-US" dirty="0" smtClean="0"/>
          </a:p>
        </p:txBody>
      </p:sp>
      <p:sp>
        <p:nvSpPr>
          <p:cNvPr id="21507" name="Slide Number Placeholder 2"/>
          <p:cNvSpPr>
            <a:spLocks noGrp="1"/>
          </p:cNvSpPr>
          <p:nvPr>
            <p:ph type="sldNum" sz="quarter" idx="10"/>
          </p:nvPr>
        </p:nvSpPr>
        <p:spPr>
          <a:noFill/>
        </p:spPr>
        <p:txBody>
          <a:bodyPr/>
          <a:lstStyle/>
          <a:p>
            <a:fld id="{AE783F62-8B45-4A54-85D2-4821B9A686CD}" type="slidenum">
              <a:rPr lang="en-US" smtClean="0">
                <a:latin typeface="Arial" charset="0"/>
                <a:ea typeface="ＭＳ Ｐゴシック" charset="-128"/>
              </a:rPr>
              <a:pPr/>
              <a:t>18</a:t>
            </a:fld>
            <a:r>
              <a:rPr lang="en-US" smtClean="0">
                <a:latin typeface="Arial" charset="0"/>
                <a:ea typeface="ＭＳ Ｐゴシック" charset="-128"/>
              </a:rPr>
              <a:t> </a:t>
            </a:r>
            <a:endParaRPr lang="en-US" sz="1400" smtClean="0">
              <a:solidFill>
                <a:schemeClr val="tx1"/>
              </a:solidFill>
              <a:latin typeface="Arial" charset="0"/>
              <a:ea typeface="ＭＳ Ｐゴシック" charset="-128"/>
            </a:endParaRPr>
          </a:p>
        </p:txBody>
      </p:sp>
      <p:graphicFrame>
        <p:nvGraphicFramePr>
          <p:cNvPr id="4" name="Table 3"/>
          <p:cNvGraphicFramePr>
            <a:graphicFrameLocks noGrp="1"/>
          </p:cNvGraphicFramePr>
          <p:nvPr/>
        </p:nvGraphicFramePr>
        <p:xfrm>
          <a:off x="1219200" y="2133600"/>
          <a:ext cx="6553201" cy="2590800"/>
        </p:xfrm>
        <a:graphic>
          <a:graphicData uri="http://schemas.openxmlformats.org/drawingml/2006/table">
            <a:tbl>
              <a:tblPr firstRow="1" bandRow="1">
                <a:tableStyleId>{5C22544A-7EE6-4342-B048-85BDC9FD1C3A}</a:tableStyleId>
              </a:tblPr>
              <a:tblGrid>
                <a:gridCol w="2754243"/>
                <a:gridCol w="1899479"/>
                <a:gridCol w="1899479"/>
              </a:tblGrid>
              <a:tr h="451436">
                <a:tc gridSpan="3">
                  <a:txBody>
                    <a:bodyPr/>
                    <a:lstStyle/>
                    <a:p>
                      <a:pPr algn="ctr"/>
                      <a:r>
                        <a:rPr lang="en-US" sz="1600" dirty="0" smtClean="0"/>
                        <a:t>CAW In-service Area</a:t>
                      </a:r>
                      <a:r>
                        <a:rPr lang="en-US" sz="1600" baseline="0" dirty="0" smtClean="0"/>
                        <a:t> </a:t>
                      </a:r>
                      <a:r>
                        <a:rPr lang="en-US" sz="1600" dirty="0" smtClean="0"/>
                        <a:t>Facilities</a:t>
                      </a:r>
                      <a:endParaRPr lang="en-US" sz="1600" dirty="0"/>
                    </a:p>
                  </a:txBody>
                  <a:tcPr/>
                </a:tc>
                <a:tc hMerge="1">
                  <a:txBody>
                    <a:bodyPr/>
                    <a:lstStyle/>
                    <a:p>
                      <a:endParaRPr lang="en-US" dirty="0"/>
                    </a:p>
                  </a:txBody>
                  <a:tcPr/>
                </a:tc>
                <a:tc hMerge="1">
                  <a:txBody>
                    <a:bodyPr/>
                    <a:lstStyle/>
                    <a:p>
                      <a:pPr algn="ctr"/>
                      <a:endParaRPr lang="en-US" sz="1600" dirty="0"/>
                    </a:p>
                  </a:txBody>
                  <a:tcPr/>
                </a:tc>
              </a:tr>
              <a:tr h="492475">
                <a:tc>
                  <a:txBody>
                    <a:bodyPr/>
                    <a:lstStyle/>
                    <a:p>
                      <a:endParaRPr lang="en-US" dirty="0"/>
                    </a:p>
                  </a:txBody>
                  <a:tcPr/>
                </a:tc>
                <a:tc>
                  <a:txBody>
                    <a:bodyPr/>
                    <a:lstStyle/>
                    <a:p>
                      <a:pPr algn="ctr"/>
                      <a:r>
                        <a:rPr lang="en-US" sz="1400" b="1" dirty="0" smtClean="0">
                          <a:solidFill>
                            <a:schemeClr val="tx1"/>
                          </a:solidFill>
                        </a:rPr>
                        <a:t>SRF</a:t>
                      </a:r>
                      <a:endParaRPr lang="en-US" sz="1400" b="1" dirty="0">
                        <a:solidFill>
                          <a:schemeClr val="tx1"/>
                        </a:solidFill>
                      </a:endParaRPr>
                    </a:p>
                  </a:txBody>
                  <a:tcPr anchor="ctr"/>
                </a:tc>
                <a:tc>
                  <a:txBody>
                    <a:bodyPr/>
                    <a:lstStyle/>
                    <a:p>
                      <a:pPr algn="ctr"/>
                      <a:r>
                        <a:rPr lang="en-US" sz="1400" b="1" dirty="0" smtClean="0">
                          <a:solidFill>
                            <a:schemeClr val="tx1"/>
                          </a:solidFill>
                        </a:rPr>
                        <a:t>No SRF</a:t>
                      </a:r>
                      <a:endParaRPr lang="en-US" sz="1400" b="1" dirty="0">
                        <a:solidFill>
                          <a:schemeClr val="tx1"/>
                        </a:solidFill>
                      </a:endParaRPr>
                    </a:p>
                  </a:txBody>
                  <a:tcPr anchor="ctr"/>
                </a:tc>
              </a:tr>
              <a:tr h="389876">
                <a:tc>
                  <a:txBody>
                    <a:bodyPr/>
                    <a:lstStyle/>
                    <a:p>
                      <a:r>
                        <a:rPr lang="en-US" sz="1200" b="1" dirty="0" smtClean="0"/>
                        <a:t>Capital Cost</a:t>
                      </a:r>
                      <a:endParaRPr lang="en-US" sz="1200" b="1" dirty="0"/>
                    </a:p>
                  </a:txBody>
                  <a:tcPr/>
                </a:tc>
                <a:tc>
                  <a:txBody>
                    <a:bodyPr/>
                    <a:lstStyle/>
                    <a:p>
                      <a:pPr algn="ctr"/>
                      <a:r>
                        <a:rPr lang="en-US" sz="1200" b="1" dirty="0" smtClean="0">
                          <a:solidFill>
                            <a:schemeClr val="tx1"/>
                          </a:solidFill>
                        </a:rPr>
                        <a:t>$107M¹</a:t>
                      </a:r>
                      <a:endParaRPr lang="en-US" sz="1200" b="1" dirty="0">
                        <a:solidFill>
                          <a:schemeClr val="tx1"/>
                        </a:solidFill>
                      </a:endParaRPr>
                    </a:p>
                  </a:txBody>
                  <a:tcPr anchor="ctr"/>
                </a:tc>
                <a:tc>
                  <a:txBody>
                    <a:bodyPr/>
                    <a:lstStyle/>
                    <a:p>
                      <a:pPr algn="ctr"/>
                      <a:r>
                        <a:rPr lang="en-US" sz="1200" b="1" dirty="0" smtClean="0">
                          <a:solidFill>
                            <a:schemeClr val="tx1"/>
                          </a:solidFill>
                        </a:rPr>
                        <a:t>$107M¹</a:t>
                      </a:r>
                      <a:endParaRPr lang="en-US" sz="1200" b="1" dirty="0">
                        <a:solidFill>
                          <a:schemeClr val="tx1"/>
                        </a:solidFill>
                      </a:endParaRPr>
                    </a:p>
                  </a:txBody>
                  <a:tcPr anchor="ctr"/>
                </a:tc>
              </a:tr>
              <a:tr h="641419">
                <a:tc>
                  <a:txBody>
                    <a:bodyPr/>
                    <a:lstStyle/>
                    <a:p>
                      <a:r>
                        <a:rPr lang="en-US" sz="1200" b="1" dirty="0" smtClean="0"/>
                        <a:t>Weighted Average Cost of Financing </a:t>
                      </a:r>
                      <a:r>
                        <a:rPr lang="en-US" sz="1200" b="1" baseline="30000" dirty="0" smtClean="0"/>
                        <a:t>2</a:t>
                      </a:r>
                      <a:endParaRPr lang="en-US" sz="1200" b="1" baseline="30000" dirty="0"/>
                    </a:p>
                  </a:txBody>
                  <a:tcPr anchor="ctr"/>
                </a:tc>
                <a:tc>
                  <a:txBody>
                    <a:bodyPr/>
                    <a:lstStyle/>
                    <a:p>
                      <a:pPr algn="ctr"/>
                      <a:r>
                        <a:rPr lang="en-US" sz="1200" b="1" dirty="0" smtClean="0"/>
                        <a:t>6.47%</a:t>
                      </a:r>
                      <a:endParaRPr lang="en-US" sz="1200" b="1" dirty="0"/>
                    </a:p>
                  </a:txBody>
                  <a:tcPr anchor="ctr"/>
                </a:tc>
                <a:tc>
                  <a:txBody>
                    <a:bodyPr/>
                    <a:lstStyle/>
                    <a:p>
                      <a:pPr algn="ctr"/>
                      <a:r>
                        <a:rPr lang="en-US" sz="1200" b="1" dirty="0" smtClean="0"/>
                        <a:t>7.64%</a:t>
                      </a:r>
                      <a:endParaRPr lang="en-US" sz="1200" b="1" dirty="0"/>
                    </a:p>
                  </a:txBody>
                  <a:tcPr anchor="ctr"/>
                </a:tc>
              </a:tr>
              <a:tr h="615594">
                <a:tc>
                  <a:txBody>
                    <a:bodyPr/>
                    <a:lstStyle/>
                    <a:p>
                      <a:r>
                        <a:rPr lang="en-US" sz="1200" b="1" dirty="0" smtClean="0"/>
                        <a:t>1st Year Revenue Requirement²</a:t>
                      </a:r>
                      <a:endParaRPr lang="en-US" sz="1200" b="1" dirty="0"/>
                    </a:p>
                  </a:txBody>
                  <a:tcPr anchor="ctr"/>
                </a:tc>
                <a:tc>
                  <a:txBody>
                    <a:bodyPr/>
                    <a:lstStyle/>
                    <a:p>
                      <a:pPr algn="ctr"/>
                      <a:r>
                        <a:rPr lang="en-US" sz="1200" b="1" dirty="0" smtClean="0"/>
                        <a:t>$13.2M</a:t>
                      </a:r>
                      <a:endParaRPr lang="en-US" sz="1200" b="1" dirty="0"/>
                    </a:p>
                  </a:txBody>
                  <a:tcPr anchor="ctr"/>
                </a:tc>
                <a:tc>
                  <a:txBody>
                    <a:bodyPr/>
                    <a:lstStyle/>
                    <a:p>
                      <a:pPr algn="ctr"/>
                      <a:r>
                        <a:rPr lang="en-US" sz="1200" b="1" dirty="0" smtClean="0"/>
                        <a:t>$15.1M</a:t>
                      </a:r>
                      <a:endParaRPr lang="en-US" sz="1200" b="1" dirty="0"/>
                    </a:p>
                  </a:txBody>
                  <a:tcPr anchor="ctr"/>
                </a:tc>
              </a:tr>
            </a:tbl>
          </a:graphicData>
        </a:graphic>
      </p:graphicFrame>
      <p:sp>
        <p:nvSpPr>
          <p:cNvPr id="21532" name="Text Box 121"/>
          <p:cNvSpPr txBox="1">
            <a:spLocks noChangeArrowheads="1"/>
          </p:cNvSpPr>
          <p:nvPr/>
        </p:nvSpPr>
        <p:spPr bwMode="auto">
          <a:xfrm>
            <a:off x="0" y="6134100"/>
            <a:ext cx="8915400" cy="492125"/>
          </a:xfrm>
          <a:prstGeom prst="rect">
            <a:avLst/>
          </a:prstGeom>
          <a:noFill/>
          <a:ln w="9525">
            <a:noFill/>
            <a:miter lim="800000"/>
            <a:headEnd/>
            <a:tailEnd/>
          </a:ln>
        </p:spPr>
        <p:txBody>
          <a:bodyPr>
            <a:spAutoFit/>
          </a:bodyPr>
          <a:lstStyle/>
          <a:p>
            <a:pPr>
              <a:spcBef>
                <a:spcPct val="50000"/>
              </a:spcBef>
            </a:pPr>
            <a:r>
              <a:rPr lang="en-US" sz="1100"/>
              <a:t>¹ </a:t>
            </a:r>
            <a:r>
              <a:rPr lang="en-US" sz="1000"/>
              <a:t>Does not include AFUDC</a:t>
            </a:r>
          </a:p>
          <a:p>
            <a:pPr>
              <a:spcBef>
                <a:spcPct val="50000"/>
              </a:spcBef>
            </a:pPr>
            <a:r>
              <a:rPr lang="en-US" sz="1000"/>
              <a:t>² Does not include any customer surcharge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a:srcRect/>
          <a:stretch>
            <a:fillRect/>
          </a:stretch>
        </p:blipFill>
        <p:spPr bwMode="auto">
          <a:xfrm>
            <a:off x="533400" y="1524000"/>
            <a:ext cx="2249488" cy="2209800"/>
          </a:xfrm>
          <a:prstGeom prst="rect">
            <a:avLst/>
          </a:prstGeom>
          <a:noFill/>
          <a:ln w="9525">
            <a:noFill/>
            <a:miter lim="800000"/>
            <a:headEnd/>
            <a:tailEnd/>
          </a:ln>
        </p:spPr>
      </p:pic>
      <p:sp>
        <p:nvSpPr>
          <p:cNvPr id="22531" name="Slide Number Placeholder 3"/>
          <p:cNvSpPr>
            <a:spLocks noGrp="1"/>
          </p:cNvSpPr>
          <p:nvPr>
            <p:ph type="sldNum" sz="quarter" idx="10"/>
          </p:nvPr>
        </p:nvSpPr>
        <p:spPr>
          <a:xfrm>
            <a:off x="8877300" y="6553200"/>
            <a:ext cx="381000" cy="304800"/>
          </a:xfrm>
          <a:noFill/>
        </p:spPr>
        <p:txBody>
          <a:bodyPr/>
          <a:lstStyle/>
          <a:p>
            <a:fld id="{C5EDD366-15D2-46A6-87C1-EEDA05E84E8B}" type="slidenum">
              <a:rPr lang="en-US" smtClean="0">
                <a:latin typeface="Arial" charset="0"/>
                <a:ea typeface="ＭＳ Ｐゴシック" charset="-128"/>
              </a:rPr>
              <a:pPr/>
              <a:t>19</a:t>
            </a:fld>
            <a:endParaRPr lang="en-US" smtClean="0">
              <a:latin typeface="Arial" charset="0"/>
              <a:ea typeface="ＭＳ Ｐゴシック" charset="-128"/>
            </a:endParaRPr>
          </a:p>
        </p:txBody>
      </p:sp>
      <p:sp>
        <p:nvSpPr>
          <p:cNvPr id="22532" name="Rectangle 2"/>
          <p:cNvSpPr>
            <a:spLocks noGrp="1" noChangeArrowheads="1"/>
          </p:cNvSpPr>
          <p:nvPr>
            <p:ph type="title"/>
          </p:nvPr>
        </p:nvSpPr>
        <p:spPr>
          <a:xfrm>
            <a:off x="457200" y="990600"/>
            <a:ext cx="8077200" cy="434975"/>
          </a:xfrm>
        </p:spPr>
        <p:txBody>
          <a:bodyPr/>
          <a:lstStyle/>
          <a:p>
            <a:r>
              <a:rPr lang="en-US" sz="2000" smtClean="0"/>
              <a:t>Capital &amp; Financing Summary For Desal Plant – No Surcharge</a:t>
            </a:r>
            <a:endParaRPr lang="en-US" sz="2000" b="0" i="1" smtClean="0"/>
          </a:p>
        </p:txBody>
      </p:sp>
      <p:sp>
        <p:nvSpPr>
          <p:cNvPr id="2253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22534"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22535"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22536" name="Text Box 121"/>
          <p:cNvSpPr txBox="1">
            <a:spLocks noChangeArrowheads="1"/>
          </p:cNvSpPr>
          <p:nvPr/>
        </p:nvSpPr>
        <p:spPr bwMode="auto">
          <a:xfrm>
            <a:off x="0" y="6134100"/>
            <a:ext cx="8915400" cy="717550"/>
          </a:xfrm>
          <a:prstGeom prst="rect">
            <a:avLst/>
          </a:prstGeom>
          <a:noFill/>
          <a:ln w="9525">
            <a:noFill/>
            <a:miter lim="800000"/>
            <a:headEnd/>
            <a:tailEnd/>
          </a:ln>
        </p:spPr>
        <p:txBody>
          <a:bodyPr>
            <a:spAutoFit/>
          </a:bodyPr>
          <a:lstStyle/>
          <a:p>
            <a:pPr>
              <a:spcBef>
                <a:spcPct val="50000"/>
              </a:spcBef>
            </a:pPr>
            <a:r>
              <a:rPr lang="en-US" sz="1100" dirty="0"/>
              <a:t>¹ </a:t>
            </a:r>
            <a:r>
              <a:rPr lang="en-US" sz="1000" dirty="0"/>
              <a:t>As compared to approved WPA equivalent of $277.5M ($297.5 original RDP cost, minus $6M maintenance reserve and $14M pre-effective costs)</a:t>
            </a:r>
          </a:p>
          <a:p>
            <a:pPr>
              <a:spcBef>
                <a:spcPct val="50000"/>
              </a:spcBef>
            </a:pPr>
            <a:r>
              <a:rPr lang="en-US" sz="1000" dirty="0"/>
              <a:t>² Includes </a:t>
            </a:r>
            <a:r>
              <a:rPr lang="en-US" sz="1000" dirty="0" err="1"/>
              <a:t>Desal</a:t>
            </a:r>
            <a:r>
              <a:rPr lang="en-US" sz="1000" dirty="0"/>
              <a:t> Plant </a:t>
            </a:r>
            <a:r>
              <a:rPr lang="en-US" sz="1000" dirty="0" smtClean="0"/>
              <a:t>only. The CAW In-service Area </a:t>
            </a:r>
            <a:r>
              <a:rPr lang="en-US" sz="1000" dirty="0"/>
              <a:t>Facilities Revenue Requirement </a:t>
            </a:r>
            <a:r>
              <a:rPr lang="en-US" sz="1000" dirty="0" smtClean="0"/>
              <a:t>is estimated </a:t>
            </a:r>
            <a:r>
              <a:rPr lang="en-US" sz="1000" dirty="0"/>
              <a:t>at an additional $13.2M with SRF</a:t>
            </a:r>
          </a:p>
          <a:p>
            <a:pPr>
              <a:spcBef>
                <a:spcPct val="50000"/>
              </a:spcBef>
            </a:pPr>
            <a:r>
              <a:rPr lang="en-US" sz="1000" dirty="0"/>
              <a:t>³  Based on assumed cost of $2,500/AFY</a:t>
            </a:r>
          </a:p>
        </p:txBody>
      </p:sp>
      <p:graphicFrame>
        <p:nvGraphicFramePr>
          <p:cNvPr id="27" name="Table 26"/>
          <p:cNvGraphicFramePr>
            <a:graphicFrameLocks noGrp="1"/>
          </p:cNvGraphicFramePr>
          <p:nvPr/>
        </p:nvGraphicFramePr>
        <p:xfrm>
          <a:off x="3200400" y="1549400"/>
          <a:ext cx="5791200" cy="1924110"/>
        </p:xfrm>
        <a:graphic>
          <a:graphicData uri="http://schemas.openxmlformats.org/drawingml/2006/table">
            <a:tbl>
              <a:tblPr firstRow="1" bandRow="1">
                <a:tableStyleId>{5C22544A-7EE6-4342-B048-85BDC9FD1C3A}</a:tableStyleId>
              </a:tblPr>
              <a:tblGrid>
                <a:gridCol w="2433982"/>
                <a:gridCol w="1678609"/>
                <a:gridCol w="1678609"/>
              </a:tblGrid>
              <a:tr h="335257">
                <a:tc gridSpan="3">
                  <a:txBody>
                    <a:bodyPr/>
                    <a:lstStyle/>
                    <a:p>
                      <a:pPr algn="ctr"/>
                      <a:r>
                        <a:rPr lang="en-US" sz="1600" dirty="0" smtClean="0"/>
                        <a:t>9.0 MGD (10,200 AFY)  </a:t>
                      </a:r>
                      <a:endParaRPr lang="en-US" sz="1600" dirty="0"/>
                    </a:p>
                  </a:txBody>
                  <a:tcPr marT="45717" marB="45717"/>
                </a:tc>
                <a:tc hMerge="1">
                  <a:txBody>
                    <a:bodyPr/>
                    <a:lstStyle/>
                    <a:p>
                      <a:endParaRPr lang="en-US" dirty="0"/>
                    </a:p>
                  </a:txBody>
                  <a:tcPr/>
                </a:tc>
                <a:tc hMerge="1">
                  <a:txBody>
                    <a:bodyPr/>
                    <a:lstStyle/>
                    <a:p>
                      <a:pPr algn="ctr"/>
                      <a:endParaRPr lang="en-US" sz="1600" dirty="0"/>
                    </a:p>
                  </a:txBody>
                  <a:tcPr/>
                </a:tc>
              </a:tr>
              <a:tr h="365735">
                <a:tc>
                  <a:txBody>
                    <a:bodyPr/>
                    <a:lstStyle/>
                    <a:p>
                      <a:endParaRPr lang="en-US" sz="1800" dirty="0"/>
                    </a:p>
                  </a:txBody>
                  <a:tcPr marT="45717" marB="45717"/>
                </a:tc>
                <a:tc>
                  <a:txBody>
                    <a:bodyPr/>
                    <a:lstStyle/>
                    <a:p>
                      <a:pPr algn="ctr"/>
                      <a:r>
                        <a:rPr lang="en-US" sz="1400" b="1" dirty="0" smtClean="0">
                          <a:solidFill>
                            <a:schemeClr val="tx1"/>
                          </a:solidFill>
                        </a:rPr>
                        <a:t>SRF</a:t>
                      </a:r>
                      <a:endParaRPr lang="en-US" sz="1400" b="1" dirty="0">
                        <a:solidFill>
                          <a:schemeClr val="tx1"/>
                        </a:solidFill>
                      </a:endParaRPr>
                    </a:p>
                  </a:txBody>
                  <a:tcPr marT="45717" marB="45717" anchor="ctr"/>
                </a:tc>
                <a:tc>
                  <a:txBody>
                    <a:bodyPr/>
                    <a:lstStyle/>
                    <a:p>
                      <a:pPr algn="ctr"/>
                      <a:r>
                        <a:rPr lang="en-US" sz="1400" b="1" dirty="0" smtClean="0">
                          <a:solidFill>
                            <a:schemeClr val="tx1"/>
                          </a:solidFill>
                        </a:rPr>
                        <a:t>No SRF</a:t>
                      </a:r>
                      <a:endParaRPr lang="en-US" sz="1400" b="1" dirty="0">
                        <a:solidFill>
                          <a:schemeClr val="tx1"/>
                        </a:solidFill>
                      </a:endParaRPr>
                    </a:p>
                  </a:txBody>
                  <a:tcPr marT="45717" marB="45717" anchor="ctr"/>
                </a:tc>
              </a:tr>
              <a:tr h="289540">
                <a:tc>
                  <a:txBody>
                    <a:bodyPr/>
                    <a:lstStyle/>
                    <a:p>
                      <a:r>
                        <a:rPr lang="en-US" sz="1200" b="1" dirty="0" err="1" smtClean="0"/>
                        <a:t>Desal</a:t>
                      </a:r>
                      <a:r>
                        <a:rPr lang="en-US" sz="1200" b="1" dirty="0" smtClean="0"/>
                        <a:t> Plant Capital Cost</a:t>
                      </a:r>
                      <a:endParaRPr lang="en-US" sz="1200" b="1" dirty="0"/>
                    </a:p>
                  </a:txBody>
                  <a:tcPr marT="45717" marB="45717"/>
                </a:tc>
                <a:tc>
                  <a:txBody>
                    <a:bodyPr/>
                    <a:lstStyle/>
                    <a:p>
                      <a:pPr algn="ctr"/>
                      <a:r>
                        <a:rPr lang="en-US" sz="1200" b="1" dirty="0" smtClean="0">
                          <a:solidFill>
                            <a:schemeClr val="tx1"/>
                          </a:solidFill>
                        </a:rPr>
                        <a:t>$260M¹</a:t>
                      </a:r>
                      <a:endParaRPr lang="en-US" sz="1200" b="1" dirty="0">
                        <a:solidFill>
                          <a:schemeClr val="tx1"/>
                        </a:solidFill>
                      </a:endParaRPr>
                    </a:p>
                  </a:txBody>
                  <a:tcPr marT="45717" marB="45717" anchor="ctr"/>
                </a:tc>
                <a:tc>
                  <a:txBody>
                    <a:bodyPr/>
                    <a:lstStyle/>
                    <a:p>
                      <a:pPr algn="ctr"/>
                      <a:r>
                        <a:rPr lang="en-US" sz="1200" b="1" dirty="0" smtClean="0">
                          <a:solidFill>
                            <a:schemeClr val="tx1"/>
                          </a:solidFill>
                        </a:rPr>
                        <a:t>$260M¹</a:t>
                      </a:r>
                      <a:endParaRPr lang="en-US" sz="1200" b="1" dirty="0">
                        <a:solidFill>
                          <a:schemeClr val="tx1"/>
                        </a:solidFill>
                      </a:endParaRPr>
                    </a:p>
                  </a:txBody>
                  <a:tcPr marT="45717" marB="45717" anchor="ctr"/>
                </a:tc>
              </a:tr>
              <a:tr h="476348">
                <a:tc>
                  <a:txBody>
                    <a:bodyPr/>
                    <a:lstStyle/>
                    <a:p>
                      <a:r>
                        <a:rPr lang="en-US" sz="1200" b="1" dirty="0" smtClean="0"/>
                        <a:t>Weighted Average Cost of Financing</a:t>
                      </a:r>
                      <a:endParaRPr lang="en-US" sz="1200" b="1" dirty="0"/>
                    </a:p>
                  </a:txBody>
                  <a:tcPr marT="45717" marB="45717" anchor="ctr"/>
                </a:tc>
                <a:tc>
                  <a:txBody>
                    <a:bodyPr/>
                    <a:lstStyle/>
                    <a:p>
                      <a:pPr algn="ctr"/>
                      <a:r>
                        <a:rPr lang="en-US" sz="1200" b="1" dirty="0" smtClean="0"/>
                        <a:t>6.47%</a:t>
                      </a:r>
                      <a:endParaRPr lang="en-US" sz="1200" b="1" dirty="0"/>
                    </a:p>
                  </a:txBody>
                  <a:tcPr marT="45717" marB="45717" anchor="ctr"/>
                </a:tc>
                <a:tc>
                  <a:txBody>
                    <a:bodyPr/>
                    <a:lstStyle/>
                    <a:p>
                      <a:pPr algn="ctr"/>
                      <a:r>
                        <a:rPr lang="en-US" sz="1200" b="1" dirty="0" smtClean="0"/>
                        <a:t>7.64%</a:t>
                      </a:r>
                      <a:endParaRPr lang="en-US" sz="1200" b="1" dirty="0"/>
                    </a:p>
                  </a:txBody>
                  <a:tcPr marT="45717" marB="45717" anchor="ctr"/>
                </a:tc>
              </a:tr>
              <a:tr h="457169">
                <a:tc>
                  <a:txBody>
                    <a:bodyPr/>
                    <a:lstStyle/>
                    <a:p>
                      <a:r>
                        <a:rPr lang="en-US" sz="1200" b="1" dirty="0" smtClean="0"/>
                        <a:t>1st Year Revenue Requirement²</a:t>
                      </a:r>
                      <a:endParaRPr lang="en-US" sz="1200" b="1" dirty="0"/>
                    </a:p>
                  </a:txBody>
                  <a:tcPr marT="45717" marB="45717" anchor="ctr"/>
                </a:tc>
                <a:tc>
                  <a:txBody>
                    <a:bodyPr/>
                    <a:lstStyle/>
                    <a:p>
                      <a:pPr algn="ctr"/>
                      <a:r>
                        <a:rPr lang="en-US" sz="1200" b="1" dirty="0" smtClean="0"/>
                        <a:t>$42.8M</a:t>
                      </a:r>
                      <a:endParaRPr lang="en-US" sz="1200" b="1" dirty="0"/>
                    </a:p>
                  </a:txBody>
                  <a:tcPr marT="45717" marB="45717" anchor="ctr"/>
                </a:tc>
                <a:tc>
                  <a:txBody>
                    <a:bodyPr/>
                    <a:lstStyle/>
                    <a:p>
                      <a:pPr algn="ctr"/>
                      <a:r>
                        <a:rPr lang="en-US" sz="1200" b="1" dirty="0" smtClean="0"/>
                        <a:t>$48.1M</a:t>
                      </a:r>
                      <a:endParaRPr lang="en-US" sz="1200" b="1" dirty="0"/>
                    </a:p>
                  </a:txBody>
                  <a:tcPr marT="45717" marB="45717" anchor="ctr"/>
                </a:tc>
              </a:tr>
            </a:tbl>
          </a:graphicData>
        </a:graphic>
      </p:graphicFrame>
      <p:graphicFrame>
        <p:nvGraphicFramePr>
          <p:cNvPr id="28" name="Table 27"/>
          <p:cNvGraphicFramePr>
            <a:graphicFrameLocks noGrp="1"/>
          </p:cNvGraphicFramePr>
          <p:nvPr/>
        </p:nvGraphicFramePr>
        <p:xfrm>
          <a:off x="3213100" y="3632200"/>
          <a:ext cx="5778499" cy="2467272"/>
        </p:xfrm>
        <a:graphic>
          <a:graphicData uri="http://schemas.openxmlformats.org/drawingml/2006/table">
            <a:tbl>
              <a:tblPr firstRow="1" bandRow="1">
                <a:tableStyleId>{5C22544A-7EE6-4342-B048-85BDC9FD1C3A}</a:tableStyleId>
              </a:tblPr>
              <a:tblGrid>
                <a:gridCol w="2428645"/>
                <a:gridCol w="1674927"/>
                <a:gridCol w="1674927"/>
              </a:tblGrid>
              <a:tr h="335219">
                <a:tc gridSpan="3">
                  <a:txBody>
                    <a:bodyPr/>
                    <a:lstStyle/>
                    <a:p>
                      <a:pPr algn="ctr"/>
                      <a:r>
                        <a:rPr lang="en-US" sz="1600" dirty="0" smtClean="0"/>
                        <a:t>5.4 MGD (5,500 AFY)  w/ 3,500 AFY GWR</a:t>
                      </a:r>
                      <a:endParaRPr lang="en-US" sz="1600" dirty="0"/>
                    </a:p>
                  </a:txBody>
                  <a:tcPr marT="45712" marB="45712"/>
                </a:tc>
                <a:tc hMerge="1">
                  <a:txBody>
                    <a:bodyPr/>
                    <a:lstStyle/>
                    <a:p>
                      <a:endParaRPr lang="en-US" dirty="0"/>
                    </a:p>
                  </a:txBody>
                  <a:tcPr/>
                </a:tc>
                <a:tc hMerge="1">
                  <a:txBody>
                    <a:bodyPr/>
                    <a:lstStyle/>
                    <a:p>
                      <a:pPr algn="ctr"/>
                      <a:endParaRPr lang="en-US" sz="1600" dirty="0"/>
                    </a:p>
                  </a:txBody>
                  <a:tcPr/>
                </a:tc>
              </a:tr>
              <a:tr h="365694">
                <a:tc>
                  <a:txBody>
                    <a:bodyPr/>
                    <a:lstStyle/>
                    <a:p>
                      <a:endParaRPr lang="en-US" sz="1800" dirty="0"/>
                    </a:p>
                  </a:txBody>
                  <a:tcPr marT="45712" marB="45712"/>
                </a:tc>
                <a:tc>
                  <a:txBody>
                    <a:bodyPr/>
                    <a:lstStyle/>
                    <a:p>
                      <a:pPr algn="ctr"/>
                      <a:r>
                        <a:rPr lang="en-US" sz="1400" b="1" dirty="0" smtClean="0">
                          <a:solidFill>
                            <a:schemeClr val="tx1"/>
                          </a:solidFill>
                        </a:rPr>
                        <a:t>SRF</a:t>
                      </a:r>
                      <a:endParaRPr lang="en-US" sz="1400" b="1" dirty="0">
                        <a:solidFill>
                          <a:schemeClr val="tx1"/>
                        </a:solidFill>
                      </a:endParaRPr>
                    </a:p>
                  </a:txBody>
                  <a:tcPr marT="45712" marB="45712" anchor="ctr"/>
                </a:tc>
                <a:tc>
                  <a:txBody>
                    <a:bodyPr/>
                    <a:lstStyle/>
                    <a:p>
                      <a:pPr algn="ctr"/>
                      <a:r>
                        <a:rPr lang="en-US" sz="1400" b="1" dirty="0" smtClean="0">
                          <a:solidFill>
                            <a:schemeClr val="tx1"/>
                          </a:solidFill>
                        </a:rPr>
                        <a:t>No SRF</a:t>
                      </a:r>
                      <a:endParaRPr lang="en-US" sz="1400" b="1" dirty="0">
                        <a:solidFill>
                          <a:schemeClr val="tx1"/>
                        </a:solidFill>
                      </a:endParaRPr>
                    </a:p>
                  </a:txBody>
                  <a:tcPr marT="45712" marB="45712" anchor="ctr"/>
                </a:tc>
              </a:tr>
              <a:tr h="303288">
                <a:tc>
                  <a:txBody>
                    <a:bodyPr/>
                    <a:lstStyle/>
                    <a:p>
                      <a:r>
                        <a:rPr lang="en-US" sz="1200" b="1" dirty="0" err="1" smtClean="0"/>
                        <a:t>Desal</a:t>
                      </a:r>
                      <a:r>
                        <a:rPr lang="en-US" sz="1200" b="1" dirty="0" smtClean="0"/>
                        <a:t> Plant Capital Cost</a:t>
                      </a:r>
                      <a:endParaRPr lang="en-US" sz="1200" b="1" dirty="0"/>
                    </a:p>
                  </a:txBody>
                  <a:tcPr marT="45712" marB="45712"/>
                </a:tc>
                <a:tc>
                  <a:txBody>
                    <a:bodyPr/>
                    <a:lstStyle/>
                    <a:p>
                      <a:pPr algn="ctr"/>
                      <a:r>
                        <a:rPr lang="en-US" sz="1200" b="1" dirty="0" smtClean="0">
                          <a:solidFill>
                            <a:schemeClr val="tx1"/>
                          </a:solidFill>
                        </a:rPr>
                        <a:t>$213M</a:t>
                      </a:r>
                      <a:endParaRPr lang="en-US" sz="1200" b="1" dirty="0">
                        <a:solidFill>
                          <a:schemeClr val="tx1"/>
                        </a:solidFill>
                      </a:endParaRPr>
                    </a:p>
                  </a:txBody>
                  <a:tcPr marT="45712" marB="45712" anchor="ctr"/>
                </a:tc>
                <a:tc>
                  <a:txBody>
                    <a:bodyPr/>
                    <a:lstStyle/>
                    <a:p>
                      <a:pPr algn="ctr"/>
                      <a:r>
                        <a:rPr lang="en-US" sz="1200" b="1" dirty="0" smtClean="0">
                          <a:solidFill>
                            <a:schemeClr val="tx1"/>
                          </a:solidFill>
                        </a:rPr>
                        <a:t>$213M</a:t>
                      </a:r>
                      <a:endParaRPr lang="en-US" sz="1200" b="1" dirty="0">
                        <a:solidFill>
                          <a:schemeClr val="tx1"/>
                        </a:solidFill>
                      </a:endParaRPr>
                    </a:p>
                  </a:txBody>
                  <a:tcPr marT="45712" marB="45712" anchor="ctr"/>
                </a:tc>
              </a:tr>
              <a:tr h="457117">
                <a:tc>
                  <a:txBody>
                    <a:bodyPr/>
                    <a:lstStyle/>
                    <a:p>
                      <a:r>
                        <a:rPr lang="en-US" sz="1200" b="1" dirty="0" smtClean="0"/>
                        <a:t>Weighted Average Cost of Financing</a:t>
                      </a:r>
                      <a:endParaRPr lang="en-US" sz="1200" b="1" dirty="0"/>
                    </a:p>
                  </a:txBody>
                  <a:tcPr marT="45712" marB="45712" anchor="ctr"/>
                </a:tc>
                <a:tc>
                  <a:txBody>
                    <a:bodyPr/>
                    <a:lstStyle/>
                    <a:p>
                      <a:pPr algn="ctr"/>
                      <a:r>
                        <a:rPr lang="en-US" sz="1200" b="1" dirty="0" smtClean="0"/>
                        <a:t>6.47%</a:t>
                      </a:r>
                      <a:endParaRPr lang="en-US" sz="1200" b="1" dirty="0"/>
                    </a:p>
                  </a:txBody>
                  <a:tcPr marT="45712" marB="45712" anchor="ctr"/>
                </a:tc>
                <a:tc>
                  <a:txBody>
                    <a:bodyPr/>
                    <a:lstStyle/>
                    <a:p>
                      <a:pPr algn="ctr"/>
                      <a:r>
                        <a:rPr lang="en-US" sz="1200" b="1" dirty="0" smtClean="0"/>
                        <a:t>7.64%</a:t>
                      </a:r>
                      <a:endParaRPr lang="en-US" sz="1200" b="1" dirty="0"/>
                    </a:p>
                  </a:txBody>
                  <a:tcPr marT="45712" marB="45712" anchor="ctr"/>
                </a:tc>
              </a:tr>
              <a:tr h="274270">
                <a:tc>
                  <a:txBody>
                    <a:bodyPr/>
                    <a:lstStyle/>
                    <a:p>
                      <a:r>
                        <a:rPr lang="en-US" sz="1200" b="1" dirty="0" smtClean="0"/>
                        <a:t>1</a:t>
                      </a:r>
                      <a:r>
                        <a:rPr lang="en-US" sz="1200" b="1" baseline="30000" dirty="0" smtClean="0"/>
                        <a:t>st</a:t>
                      </a:r>
                      <a:r>
                        <a:rPr lang="en-US" sz="1200" b="1" dirty="0" smtClean="0"/>
                        <a:t> Year Revenue Requirement²</a:t>
                      </a:r>
                      <a:endParaRPr lang="en-US" sz="1200" b="1" dirty="0"/>
                    </a:p>
                  </a:txBody>
                  <a:tcPr marT="45712" marB="45712" anchor="ctr"/>
                </a:tc>
                <a:tc>
                  <a:txBody>
                    <a:bodyPr/>
                    <a:lstStyle/>
                    <a:p>
                      <a:pPr algn="ctr"/>
                      <a:r>
                        <a:rPr lang="en-US" sz="1200" b="1" dirty="0" smtClean="0"/>
                        <a:t>$34.1M</a:t>
                      </a:r>
                      <a:endParaRPr lang="en-US" sz="1200" b="1" dirty="0"/>
                    </a:p>
                  </a:txBody>
                  <a:tcPr marT="45712" marB="45712" anchor="ctr"/>
                </a:tc>
                <a:tc>
                  <a:txBody>
                    <a:bodyPr/>
                    <a:lstStyle/>
                    <a:p>
                      <a:pPr algn="ctr"/>
                      <a:r>
                        <a:rPr lang="en-US" sz="1200" b="1" dirty="0" smtClean="0"/>
                        <a:t>$38.5M</a:t>
                      </a:r>
                      <a:endParaRPr lang="en-US" sz="1200" b="1" dirty="0"/>
                    </a:p>
                  </a:txBody>
                  <a:tcPr marT="45712" marB="45712" anchor="ctr"/>
                </a:tc>
              </a:tr>
              <a:tr h="274270">
                <a:tc>
                  <a:txBody>
                    <a:bodyPr/>
                    <a:lstStyle/>
                    <a:p>
                      <a:r>
                        <a:rPr lang="en-US" sz="1200" b="1" dirty="0" smtClean="0"/>
                        <a:t>Purchased GWR Annual Cost³</a:t>
                      </a:r>
                      <a:endParaRPr lang="en-US" sz="1200" b="1" dirty="0"/>
                    </a:p>
                  </a:txBody>
                  <a:tcPr marT="45712" marB="45712" anchor="ctr"/>
                </a:tc>
                <a:tc>
                  <a:txBody>
                    <a:bodyPr/>
                    <a:lstStyle/>
                    <a:p>
                      <a:pPr algn="ctr"/>
                      <a:r>
                        <a:rPr lang="en-US" sz="1200" b="1" dirty="0" smtClean="0"/>
                        <a:t>$7.2M</a:t>
                      </a:r>
                      <a:endParaRPr lang="en-US" sz="1200" b="1" dirty="0"/>
                    </a:p>
                  </a:txBody>
                  <a:tcPr marT="45712" marB="45712" anchor="ctr"/>
                </a:tc>
                <a:tc>
                  <a:txBody>
                    <a:bodyPr/>
                    <a:lstStyle/>
                    <a:p>
                      <a:pPr algn="ctr"/>
                      <a:r>
                        <a:rPr lang="en-US" sz="1200" b="1" dirty="0" smtClean="0"/>
                        <a:t>$7.2M</a:t>
                      </a:r>
                      <a:endParaRPr lang="en-US" sz="1200" b="1" dirty="0"/>
                    </a:p>
                  </a:txBody>
                  <a:tcPr marT="45712" marB="45712" anchor="ctr"/>
                </a:tc>
              </a:tr>
              <a:tr h="457117">
                <a:tc>
                  <a:txBody>
                    <a:bodyPr/>
                    <a:lstStyle/>
                    <a:p>
                      <a:r>
                        <a:rPr lang="en-US" sz="1200" b="1" dirty="0" smtClean="0"/>
                        <a:t>1</a:t>
                      </a:r>
                      <a:r>
                        <a:rPr lang="en-US" sz="1200" b="1" baseline="30000" dirty="0" smtClean="0"/>
                        <a:t>st</a:t>
                      </a:r>
                      <a:r>
                        <a:rPr lang="en-US" sz="1200" b="1" dirty="0" smtClean="0"/>
                        <a:t> Year Total Revenue Requirement²</a:t>
                      </a:r>
                      <a:endParaRPr lang="en-US" sz="1200" b="1" dirty="0"/>
                    </a:p>
                  </a:txBody>
                  <a:tcPr marT="45712" marB="45712" anchor="ctr"/>
                </a:tc>
                <a:tc>
                  <a:txBody>
                    <a:bodyPr/>
                    <a:lstStyle/>
                    <a:p>
                      <a:pPr algn="ctr"/>
                      <a:r>
                        <a:rPr lang="en-US" sz="1200" b="1" dirty="0" smtClean="0"/>
                        <a:t>$41.3M</a:t>
                      </a:r>
                      <a:endParaRPr lang="en-US" sz="1200" b="1" dirty="0"/>
                    </a:p>
                  </a:txBody>
                  <a:tcPr marT="45712" marB="45712" anchor="ctr"/>
                </a:tc>
                <a:tc>
                  <a:txBody>
                    <a:bodyPr/>
                    <a:lstStyle/>
                    <a:p>
                      <a:pPr algn="ctr"/>
                      <a:r>
                        <a:rPr lang="en-US" sz="1200" b="1" dirty="0" smtClean="0"/>
                        <a:t>$45.7M</a:t>
                      </a:r>
                      <a:endParaRPr lang="en-US" sz="1200" b="1" dirty="0"/>
                    </a:p>
                  </a:txBody>
                  <a:tcPr marT="45712" marB="45712" anchor="ctr"/>
                </a:tc>
              </a:tr>
            </a:tbl>
          </a:graphicData>
        </a:graphic>
      </p:graphicFrame>
      <p:cxnSp>
        <p:nvCxnSpPr>
          <p:cNvPr id="22593" name="Straight Connector 17"/>
          <p:cNvCxnSpPr>
            <a:cxnSpLocks noChangeShapeType="1"/>
          </p:cNvCxnSpPr>
          <p:nvPr/>
        </p:nvCxnSpPr>
        <p:spPr bwMode="auto">
          <a:xfrm>
            <a:off x="381000" y="3810000"/>
            <a:ext cx="2590800" cy="0"/>
          </a:xfrm>
          <a:prstGeom prst="line">
            <a:avLst/>
          </a:prstGeom>
          <a:noFill/>
          <a:ln w="19050" algn="ctr">
            <a:solidFill>
              <a:schemeClr val="tx2"/>
            </a:solidFill>
            <a:round/>
            <a:headEnd/>
            <a:tailEnd/>
          </a:ln>
        </p:spPr>
      </p:cxnSp>
      <p:pic>
        <p:nvPicPr>
          <p:cNvPr id="22594" name="Picture 2"/>
          <p:cNvPicPr>
            <a:picLocks noChangeAspect="1" noChangeArrowheads="1"/>
          </p:cNvPicPr>
          <p:nvPr/>
        </p:nvPicPr>
        <p:blipFill>
          <a:blip r:embed="rId2"/>
          <a:srcRect/>
          <a:stretch>
            <a:fillRect/>
          </a:stretch>
        </p:blipFill>
        <p:spPr bwMode="auto">
          <a:xfrm>
            <a:off x="533400" y="3886200"/>
            <a:ext cx="2249488"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xfrm>
            <a:off x="8763000" y="6438900"/>
            <a:ext cx="381000" cy="304800"/>
          </a:xfrm>
          <a:noFill/>
        </p:spPr>
        <p:txBody>
          <a:bodyPr/>
          <a:lstStyle/>
          <a:p>
            <a:fld id="{973E9B12-A27D-4DDE-A508-F1EFCFD9DDF5}" type="slidenum">
              <a:rPr lang="en-US" smtClean="0">
                <a:latin typeface="Arial" charset="0"/>
                <a:ea typeface="ＭＳ Ｐゴシック" charset="-128"/>
              </a:rPr>
              <a:pPr/>
              <a:t>2</a:t>
            </a:fld>
            <a:endParaRPr lang="en-US" smtClean="0">
              <a:latin typeface="Arial" charset="0"/>
              <a:ea typeface="ＭＳ Ｐゴシック" charset="-128"/>
            </a:endParaRPr>
          </a:p>
        </p:txBody>
      </p:sp>
      <p:sp>
        <p:nvSpPr>
          <p:cNvPr id="5123" name="Rectangle 2"/>
          <p:cNvSpPr>
            <a:spLocks noGrp="1" noChangeArrowheads="1"/>
          </p:cNvSpPr>
          <p:nvPr>
            <p:ph type="title"/>
          </p:nvPr>
        </p:nvSpPr>
        <p:spPr>
          <a:xfrm>
            <a:off x="304800" y="1981200"/>
            <a:ext cx="8534400" cy="2971800"/>
          </a:xfrm>
        </p:spPr>
        <p:txBody>
          <a:bodyPr/>
          <a:lstStyle/>
          <a:p>
            <a:pPr algn="ctr"/>
            <a:r>
              <a:rPr lang="en-US" sz="2800" smtClean="0"/>
              <a:t>CPUC Cost Workshop</a:t>
            </a:r>
            <a:br>
              <a:rPr lang="en-US" sz="2800" smtClean="0"/>
            </a:br>
            <a:r>
              <a:rPr lang="en-US" sz="2800" smtClean="0"/>
              <a:t/>
            </a:r>
            <a:br>
              <a:rPr lang="en-US" sz="2800" smtClean="0"/>
            </a:br>
            <a:r>
              <a:rPr lang="en-US" sz="2800" smtClean="0"/>
              <a:t>Financial Modeling</a:t>
            </a:r>
            <a:r>
              <a:rPr lang="en-US" smtClean="0"/>
              <a:t/>
            </a:r>
            <a:br>
              <a:rPr lang="en-US" smtClean="0"/>
            </a:br>
            <a:r>
              <a:rPr lang="en-US" sz="2800" smtClean="0"/>
              <a:t>Utility Rate Base Financing</a:t>
            </a:r>
            <a:r>
              <a:rPr lang="en-US" smtClean="0"/>
              <a:t/>
            </a:r>
            <a:br>
              <a:rPr lang="en-US" smtClean="0"/>
            </a:br>
            <a:r>
              <a:rPr lang="en-US" smtClean="0"/>
              <a:t/>
            </a:r>
            <a:br>
              <a:rPr lang="en-US" smtClean="0"/>
            </a:br>
            <a:r>
              <a:rPr lang="en-US" smtClean="0"/>
              <a:t/>
            </a:r>
            <a:br>
              <a:rPr lang="en-US" smtClean="0"/>
            </a:br>
            <a:r>
              <a:rPr lang="en-US" sz="2000" i="1" smtClean="0"/>
              <a:t>Wednesday, December 12: 1:00 p.m. to 5:00 p.m.  </a:t>
            </a:r>
            <a:endParaRPr lang="en-US" sz="2000" b="0" i="1"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312738" y="1233488"/>
          <a:ext cx="8458200" cy="5136057"/>
        </p:xfrm>
        <a:graphic>
          <a:graphicData uri="http://schemas.openxmlformats.org/drawingml/2006/table">
            <a:tbl>
              <a:tblPr firstRow="1" bandRow="1">
                <a:tableStyleId>{5C22544A-7EE6-4342-B048-85BDC9FD1C3A}</a:tableStyleId>
              </a:tblPr>
              <a:tblGrid>
                <a:gridCol w="2720476"/>
                <a:gridCol w="1434431"/>
                <a:gridCol w="1434431"/>
                <a:gridCol w="1434431"/>
                <a:gridCol w="1434431"/>
              </a:tblGrid>
              <a:tr h="944887">
                <a:tc>
                  <a:txBody>
                    <a:bodyPr/>
                    <a:lstStyle/>
                    <a:p>
                      <a:pPr marL="0" algn="ctr" defTabSz="457200" rtl="0" eaLnBrk="1" latinLnBrk="0" hangingPunct="1"/>
                      <a:r>
                        <a:rPr lang="en-US" sz="1400" b="1" kern="1200" dirty="0" smtClean="0">
                          <a:solidFill>
                            <a:schemeClr val="bg1"/>
                          </a:solidFill>
                          <a:latin typeface="+mn-lt"/>
                          <a:ea typeface="+mn-ea"/>
                          <a:cs typeface="+mn-cs"/>
                        </a:rPr>
                        <a:t>Project</a:t>
                      </a:r>
                    </a:p>
                  </a:txBody>
                  <a:tcPr anchor="ctr">
                    <a:solidFill>
                      <a:schemeClr val="tx2"/>
                    </a:solidFill>
                  </a:tcPr>
                </a:tc>
                <a:tc>
                  <a:txBody>
                    <a:bodyPr/>
                    <a:lstStyle/>
                    <a:p>
                      <a:pPr marL="0" algn="ctr" defTabSz="457200" rtl="0" eaLnBrk="1" latinLnBrk="0" hangingPunct="1"/>
                      <a:r>
                        <a:rPr lang="en-US" sz="1400" kern="1200" dirty="0" smtClean="0">
                          <a:solidFill>
                            <a:schemeClr val="bg1"/>
                          </a:solidFill>
                          <a:latin typeface="+mn-lt"/>
                          <a:ea typeface="+mn-ea"/>
                          <a:cs typeface="+mn-cs"/>
                        </a:rPr>
                        <a:t>Usage (ccf)</a:t>
                      </a:r>
                    </a:p>
                  </a:txBody>
                  <a:tcPr anchor="ctr">
                    <a:solidFill>
                      <a:schemeClr val="tx2"/>
                    </a:solidFill>
                  </a:tcPr>
                </a:tc>
                <a:tc>
                  <a:txBody>
                    <a:bodyPr/>
                    <a:lstStyle/>
                    <a:p>
                      <a:pPr marL="0" algn="ctr" defTabSz="457200" rtl="0" eaLnBrk="1" latinLnBrk="0" hangingPunct="1"/>
                      <a:r>
                        <a:rPr lang="en-US" sz="1400" kern="1200" dirty="0" smtClean="0">
                          <a:solidFill>
                            <a:schemeClr val="bg1"/>
                          </a:solidFill>
                          <a:latin typeface="+mn-lt"/>
                          <a:ea typeface="+mn-ea"/>
                          <a:cs typeface="+mn-cs"/>
                        </a:rPr>
                        <a:t>2012 Current Monthly Bill</a:t>
                      </a:r>
                    </a:p>
                  </a:txBody>
                  <a:tcPr anchor="ctr">
                    <a:solidFill>
                      <a:schemeClr val="tx2"/>
                    </a:solidFill>
                  </a:tcPr>
                </a:tc>
                <a:tc>
                  <a:txBody>
                    <a:bodyPr/>
                    <a:lstStyle/>
                    <a:p>
                      <a:pPr marL="0" algn="ctr" defTabSz="457200" rtl="0" eaLnBrk="1" latinLnBrk="0" hangingPunct="1"/>
                      <a:r>
                        <a:rPr lang="en-US" sz="1400" kern="1200" dirty="0" smtClean="0">
                          <a:solidFill>
                            <a:schemeClr val="bg1"/>
                          </a:solidFill>
                          <a:latin typeface="+mn-lt"/>
                          <a:ea typeface="+mn-ea"/>
                          <a:cs typeface="+mn-cs"/>
                        </a:rPr>
                        <a:t>2017 Projected Monthly Bill with SRF</a:t>
                      </a:r>
                    </a:p>
                  </a:txBody>
                  <a:tcPr anchor="ctr">
                    <a:solidFill>
                      <a:schemeClr val="tx2"/>
                    </a:solidFill>
                  </a:tcPr>
                </a:tc>
                <a:tc>
                  <a:txBody>
                    <a:bodyPr/>
                    <a:lstStyle/>
                    <a:p>
                      <a:pPr marL="0" algn="ctr" defTabSz="457200" rtl="0" eaLnBrk="1" latinLnBrk="0" hangingPunct="1"/>
                      <a:r>
                        <a:rPr lang="en-US" sz="1400" kern="1200" dirty="0" smtClean="0">
                          <a:solidFill>
                            <a:schemeClr val="bg1"/>
                          </a:solidFill>
                          <a:latin typeface="+mn-lt"/>
                          <a:ea typeface="+mn-ea"/>
                          <a:cs typeface="+mn-cs"/>
                        </a:rPr>
                        <a:t>$ Increase Related to Water Supply Project</a:t>
                      </a:r>
                    </a:p>
                  </a:txBody>
                  <a:tcPr anchor="ctr">
                    <a:solidFill>
                      <a:schemeClr val="tx2"/>
                    </a:solidFill>
                  </a:tcPr>
                </a:tc>
              </a:tr>
              <a:tr h="629718">
                <a:tc>
                  <a:txBody>
                    <a:bodyPr/>
                    <a:lstStyle/>
                    <a:p>
                      <a:pPr algn="ctr"/>
                      <a:r>
                        <a:rPr lang="en-US" sz="1200" b="1" dirty="0" smtClean="0">
                          <a:solidFill>
                            <a:schemeClr val="tx2"/>
                          </a:solidFill>
                        </a:rPr>
                        <a:t>25</a:t>
                      </a:r>
                      <a:r>
                        <a:rPr lang="en-US" sz="1200" b="1" baseline="30000" dirty="0" smtClean="0">
                          <a:solidFill>
                            <a:schemeClr val="tx2"/>
                          </a:solidFill>
                        </a:rPr>
                        <a:t>th</a:t>
                      </a:r>
                      <a:r>
                        <a:rPr lang="en-US" sz="1200" b="1" dirty="0" smtClean="0">
                          <a:solidFill>
                            <a:schemeClr val="tx2"/>
                          </a:solidFill>
                        </a:rPr>
                        <a:t> Percentile</a:t>
                      </a:r>
                      <a:r>
                        <a:rPr lang="en-US" sz="1200" b="1" baseline="0" dirty="0" smtClean="0">
                          <a:solidFill>
                            <a:schemeClr val="tx2"/>
                          </a:solidFill>
                        </a:rPr>
                        <a:t> Bill</a:t>
                      </a:r>
                      <a:endParaRPr lang="en-US" sz="1200" b="1" dirty="0">
                        <a:solidFill>
                          <a:schemeClr val="tx2"/>
                        </a:solidFill>
                      </a:endParaRPr>
                    </a:p>
                  </a:txBody>
                  <a:tcPr anchor="ctr"/>
                </a:tc>
                <a:tc>
                  <a:txBody>
                    <a:bodyPr/>
                    <a:lstStyle/>
                    <a:p>
                      <a:pPr algn="ctr"/>
                      <a:r>
                        <a:rPr lang="en-US" sz="1200" b="1" dirty="0" smtClean="0">
                          <a:solidFill>
                            <a:schemeClr val="tx2"/>
                          </a:solidFill>
                        </a:rPr>
                        <a:t>3</a:t>
                      </a:r>
                      <a:endParaRPr lang="en-US" sz="1200" b="1" dirty="0">
                        <a:solidFill>
                          <a:schemeClr val="tx2"/>
                        </a:solidFill>
                      </a:endParaRPr>
                    </a:p>
                  </a:txBody>
                  <a:tcPr anchor="ctr" anchorCtr="1"/>
                </a:tc>
                <a:tc>
                  <a:txBody>
                    <a:bodyPr/>
                    <a:lstStyle/>
                    <a:p>
                      <a:pPr algn="ctr"/>
                      <a:r>
                        <a:rPr lang="en-US" sz="1200" b="1" dirty="0" smtClean="0">
                          <a:solidFill>
                            <a:schemeClr val="tx2"/>
                          </a:solidFill>
                        </a:rPr>
                        <a:t>$26.56</a:t>
                      </a:r>
                      <a:endParaRPr lang="en-US" sz="1200" b="1" dirty="0">
                        <a:solidFill>
                          <a:schemeClr val="tx2"/>
                        </a:solidFill>
                      </a:endParaRPr>
                    </a:p>
                  </a:txBody>
                  <a:tcPr anchor="ctr" anchorCtr="1"/>
                </a:tc>
                <a:tc>
                  <a:txBody>
                    <a:bodyPr/>
                    <a:lstStyle/>
                    <a:p>
                      <a:pPr algn="ctr"/>
                      <a:r>
                        <a:rPr lang="en-US" sz="1200" b="1" dirty="0" smtClean="0">
                          <a:solidFill>
                            <a:schemeClr val="tx2"/>
                          </a:solidFill>
                        </a:rPr>
                        <a:t>$51.00</a:t>
                      </a:r>
                      <a:endParaRPr lang="en-US" sz="1200" b="1" dirty="0">
                        <a:solidFill>
                          <a:schemeClr val="tx2"/>
                        </a:solidFill>
                      </a:endParaRPr>
                    </a:p>
                  </a:txBody>
                  <a:tcPr anchor="ctr" anchorCtr="1"/>
                </a:tc>
                <a:tc>
                  <a:txBody>
                    <a:bodyPr/>
                    <a:lstStyle/>
                    <a:p>
                      <a:pPr algn="ctr"/>
                      <a:r>
                        <a:rPr lang="en-US" sz="1200" b="1" smtClean="0">
                          <a:solidFill>
                            <a:schemeClr val="tx2"/>
                          </a:solidFill>
                        </a:rPr>
                        <a:t>$24.44</a:t>
                      </a:r>
                      <a:endParaRPr lang="en-US" sz="1200" b="1" dirty="0">
                        <a:solidFill>
                          <a:schemeClr val="tx2"/>
                        </a:solidFill>
                      </a:endParaRPr>
                    </a:p>
                  </a:txBody>
                  <a:tcPr anchor="ctr" anchorCtr="1"/>
                </a:tc>
              </a:tr>
              <a:tr h="633421">
                <a:tc>
                  <a:txBody>
                    <a:bodyPr/>
                    <a:lstStyle/>
                    <a:p>
                      <a:pPr algn="ctr"/>
                      <a:r>
                        <a:rPr lang="en-US" sz="1200" b="1" dirty="0" smtClean="0">
                          <a:solidFill>
                            <a:schemeClr val="tx2"/>
                          </a:solidFill>
                        </a:rPr>
                        <a:t>50</a:t>
                      </a:r>
                      <a:r>
                        <a:rPr lang="en-US" sz="1200" b="1" baseline="30000" dirty="0" smtClean="0">
                          <a:solidFill>
                            <a:schemeClr val="tx2"/>
                          </a:solidFill>
                        </a:rPr>
                        <a:t>th</a:t>
                      </a:r>
                      <a:r>
                        <a:rPr lang="en-US" sz="1200" b="1" baseline="0" dirty="0" smtClean="0">
                          <a:solidFill>
                            <a:schemeClr val="tx2"/>
                          </a:solidFill>
                        </a:rPr>
                        <a:t> Percentile</a:t>
                      </a:r>
                      <a:r>
                        <a:rPr lang="en-US" sz="1200" b="1" dirty="0" smtClean="0">
                          <a:solidFill>
                            <a:schemeClr val="tx2"/>
                          </a:solidFill>
                        </a:rPr>
                        <a:t> Bill</a:t>
                      </a:r>
                      <a:endParaRPr lang="en-US" sz="1200" b="1" dirty="0">
                        <a:solidFill>
                          <a:schemeClr val="tx2"/>
                        </a:solidFill>
                      </a:endParaRPr>
                    </a:p>
                  </a:txBody>
                  <a:tcPr anchor="ctr"/>
                </a:tc>
                <a:tc>
                  <a:txBody>
                    <a:bodyPr/>
                    <a:lstStyle/>
                    <a:p>
                      <a:pPr algn="ctr"/>
                      <a:r>
                        <a:rPr lang="en-US" sz="1200" b="1" dirty="0" smtClean="0">
                          <a:solidFill>
                            <a:schemeClr val="tx2"/>
                          </a:solidFill>
                        </a:rPr>
                        <a:t>5</a:t>
                      </a:r>
                      <a:endParaRPr lang="en-US" sz="1200" b="1" dirty="0">
                        <a:solidFill>
                          <a:schemeClr val="tx2"/>
                        </a:solidFill>
                      </a:endParaRPr>
                    </a:p>
                  </a:txBody>
                  <a:tcPr anchor="ctr"/>
                </a:tc>
                <a:tc>
                  <a:txBody>
                    <a:bodyPr/>
                    <a:lstStyle/>
                    <a:p>
                      <a:pPr algn="ctr"/>
                      <a:r>
                        <a:rPr lang="en-US" sz="1200" b="1" dirty="0" smtClean="0">
                          <a:solidFill>
                            <a:schemeClr val="tx2"/>
                          </a:solidFill>
                        </a:rPr>
                        <a:t>$37.77</a:t>
                      </a:r>
                      <a:endParaRPr lang="en-US" sz="1200" b="1" dirty="0">
                        <a:solidFill>
                          <a:schemeClr val="tx2"/>
                        </a:solidFill>
                      </a:endParaRPr>
                    </a:p>
                  </a:txBody>
                  <a:tcPr anchor="ctr"/>
                </a:tc>
                <a:tc>
                  <a:txBody>
                    <a:bodyPr/>
                    <a:lstStyle/>
                    <a:p>
                      <a:pPr algn="ctr"/>
                      <a:r>
                        <a:rPr lang="en-US" sz="1200" b="1" dirty="0" smtClean="0">
                          <a:solidFill>
                            <a:schemeClr val="tx2"/>
                          </a:solidFill>
                        </a:rPr>
                        <a:t>$70.01</a:t>
                      </a:r>
                      <a:endParaRPr lang="en-US" sz="1200" b="1" dirty="0">
                        <a:solidFill>
                          <a:schemeClr val="tx2"/>
                        </a:solidFill>
                      </a:endParaRPr>
                    </a:p>
                  </a:txBody>
                  <a:tcPr anchor="ctr" anchorCtr="1"/>
                </a:tc>
                <a:tc>
                  <a:txBody>
                    <a:bodyPr/>
                    <a:lstStyle/>
                    <a:p>
                      <a:pPr algn="ctr"/>
                      <a:r>
                        <a:rPr lang="en-US" sz="1200" b="1" dirty="0" smtClean="0">
                          <a:solidFill>
                            <a:schemeClr val="tx2"/>
                          </a:solidFill>
                        </a:rPr>
                        <a:t>$32.23</a:t>
                      </a:r>
                      <a:endParaRPr lang="en-US" sz="1200" b="1" dirty="0">
                        <a:solidFill>
                          <a:schemeClr val="tx2"/>
                        </a:solidFill>
                      </a:endParaRPr>
                    </a:p>
                  </a:txBody>
                  <a:tcPr anchor="ctr" anchorCtr="1"/>
                </a:tc>
              </a:tr>
              <a:tr h="663176">
                <a:tc>
                  <a:txBody>
                    <a:bodyPr/>
                    <a:lstStyle/>
                    <a:p>
                      <a:pPr algn="ctr"/>
                      <a:r>
                        <a:rPr lang="en-US" sz="1200" b="1" dirty="0" smtClean="0">
                          <a:solidFill>
                            <a:schemeClr val="tx2"/>
                          </a:solidFill>
                        </a:rPr>
                        <a:t>Average Bill</a:t>
                      </a:r>
                      <a:endParaRPr lang="en-US" sz="1200" b="1" dirty="0">
                        <a:solidFill>
                          <a:schemeClr val="tx2"/>
                        </a:solidFill>
                      </a:endParaRPr>
                    </a:p>
                  </a:txBody>
                  <a:tcPr anchor="ctr"/>
                </a:tc>
                <a:tc>
                  <a:txBody>
                    <a:bodyPr/>
                    <a:lstStyle/>
                    <a:p>
                      <a:pPr algn="ctr"/>
                      <a:r>
                        <a:rPr lang="en-US" sz="1200" b="1" dirty="0" smtClean="0">
                          <a:solidFill>
                            <a:schemeClr val="tx2"/>
                          </a:solidFill>
                        </a:rPr>
                        <a:t>6</a:t>
                      </a:r>
                      <a:endParaRPr lang="en-US" sz="1200" b="1" dirty="0">
                        <a:solidFill>
                          <a:schemeClr val="tx2"/>
                        </a:solidFill>
                      </a:endParaRPr>
                    </a:p>
                  </a:txBody>
                  <a:tcPr anchor="ctr" anchorCtr="1"/>
                </a:tc>
                <a:tc>
                  <a:txBody>
                    <a:bodyPr/>
                    <a:lstStyle/>
                    <a:p>
                      <a:pPr algn="ctr"/>
                      <a:r>
                        <a:rPr lang="en-US" sz="1200" b="1" dirty="0" smtClean="0">
                          <a:solidFill>
                            <a:schemeClr val="tx2"/>
                          </a:solidFill>
                        </a:rPr>
                        <a:t>$47.81</a:t>
                      </a:r>
                      <a:endParaRPr lang="en-US" sz="1200" b="1" dirty="0">
                        <a:solidFill>
                          <a:schemeClr val="tx2"/>
                        </a:solidFill>
                      </a:endParaRPr>
                    </a:p>
                  </a:txBody>
                  <a:tcPr anchor="ctr" anchorCtr="1"/>
                </a:tc>
                <a:tc>
                  <a:txBody>
                    <a:bodyPr/>
                    <a:lstStyle/>
                    <a:p>
                      <a:pPr algn="ctr"/>
                      <a:r>
                        <a:rPr lang="en-US" sz="1200" b="1" dirty="0" smtClean="0">
                          <a:solidFill>
                            <a:schemeClr val="tx2"/>
                          </a:solidFill>
                        </a:rPr>
                        <a:t>$86.97</a:t>
                      </a:r>
                      <a:endParaRPr lang="en-US" sz="1200" b="1" dirty="0">
                        <a:solidFill>
                          <a:schemeClr val="tx2"/>
                        </a:solidFill>
                      </a:endParaRPr>
                    </a:p>
                  </a:txBody>
                  <a:tcPr anchor="ctr" anchorCtr="1"/>
                </a:tc>
                <a:tc>
                  <a:txBody>
                    <a:bodyPr/>
                    <a:lstStyle/>
                    <a:p>
                      <a:pPr algn="ctr"/>
                      <a:r>
                        <a:rPr lang="en-US" sz="1200" b="1" dirty="0" smtClean="0">
                          <a:solidFill>
                            <a:schemeClr val="tx2"/>
                          </a:solidFill>
                        </a:rPr>
                        <a:t>$39.17</a:t>
                      </a:r>
                    </a:p>
                  </a:txBody>
                  <a:tcPr anchor="ctr" anchorCtr="1"/>
                </a:tc>
              </a:tr>
              <a:tr h="663176">
                <a:tc>
                  <a:txBody>
                    <a:bodyPr/>
                    <a:lstStyle/>
                    <a:p>
                      <a:pPr algn="ctr"/>
                      <a:r>
                        <a:rPr lang="en-US" sz="1200" b="1" dirty="0" smtClean="0">
                          <a:solidFill>
                            <a:schemeClr val="tx2"/>
                          </a:solidFill>
                        </a:rPr>
                        <a:t>75</a:t>
                      </a:r>
                      <a:r>
                        <a:rPr lang="en-US" sz="1200" b="1" baseline="30000" dirty="0" smtClean="0">
                          <a:solidFill>
                            <a:schemeClr val="tx2"/>
                          </a:solidFill>
                        </a:rPr>
                        <a:t>th</a:t>
                      </a:r>
                      <a:r>
                        <a:rPr lang="en-US" sz="1200" b="1" baseline="0" dirty="0" smtClean="0">
                          <a:solidFill>
                            <a:schemeClr val="tx2"/>
                          </a:solidFill>
                        </a:rPr>
                        <a:t> Percentile Bill</a:t>
                      </a:r>
                      <a:endParaRPr lang="en-US" sz="1200" b="1" dirty="0">
                        <a:solidFill>
                          <a:schemeClr val="tx2"/>
                        </a:solidFill>
                      </a:endParaRPr>
                    </a:p>
                  </a:txBody>
                  <a:tcPr anchor="ctr"/>
                </a:tc>
                <a:tc>
                  <a:txBody>
                    <a:bodyPr/>
                    <a:lstStyle/>
                    <a:p>
                      <a:pPr algn="ctr"/>
                      <a:r>
                        <a:rPr lang="en-US" sz="1200" b="1" dirty="0" smtClean="0">
                          <a:solidFill>
                            <a:schemeClr val="tx2"/>
                          </a:solidFill>
                        </a:rPr>
                        <a:t>8</a:t>
                      </a:r>
                      <a:endParaRPr lang="en-US" sz="1200" b="1" dirty="0">
                        <a:solidFill>
                          <a:schemeClr val="tx2"/>
                        </a:solidFill>
                      </a:endParaRPr>
                    </a:p>
                  </a:txBody>
                  <a:tcPr anchor="ctr" anchorCtr="1"/>
                </a:tc>
                <a:tc>
                  <a:txBody>
                    <a:bodyPr/>
                    <a:lstStyle/>
                    <a:p>
                      <a:pPr algn="ctr"/>
                      <a:r>
                        <a:rPr lang="en-US" sz="1200" b="1" dirty="0" smtClean="0">
                          <a:solidFill>
                            <a:schemeClr val="tx2"/>
                          </a:solidFill>
                        </a:rPr>
                        <a:t>$65.30</a:t>
                      </a:r>
                      <a:endParaRPr lang="en-US" sz="1200" b="1" dirty="0">
                        <a:solidFill>
                          <a:schemeClr val="tx2"/>
                        </a:solidFill>
                      </a:endParaRPr>
                    </a:p>
                  </a:txBody>
                  <a:tcPr anchor="ctr" anchorCtr="1"/>
                </a:tc>
                <a:tc>
                  <a:txBody>
                    <a:bodyPr/>
                    <a:lstStyle/>
                    <a:p>
                      <a:pPr algn="ctr"/>
                      <a:r>
                        <a:rPr lang="en-US" sz="1200" b="1" dirty="0" smtClean="0">
                          <a:solidFill>
                            <a:schemeClr val="tx2"/>
                          </a:solidFill>
                        </a:rPr>
                        <a:t>$117.47</a:t>
                      </a:r>
                      <a:endParaRPr lang="en-US" sz="1200" b="1" dirty="0">
                        <a:solidFill>
                          <a:schemeClr val="tx2"/>
                        </a:solidFill>
                      </a:endParaRPr>
                    </a:p>
                  </a:txBody>
                  <a:tcPr anchor="ctr" anchorCtr="1"/>
                </a:tc>
                <a:tc>
                  <a:txBody>
                    <a:bodyPr/>
                    <a:lstStyle/>
                    <a:p>
                      <a:pPr algn="ctr"/>
                      <a:r>
                        <a:rPr lang="en-US" sz="1200" b="1" dirty="0" smtClean="0">
                          <a:solidFill>
                            <a:schemeClr val="tx2"/>
                          </a:solidFill>
                        </a:rPr>
                        <a:t>$52.17</a:t>
                      </a:r>
                      <a:endParaRPr lang="en-US" sz="1200" b="1" dirty="0">
                        <a:solidFill>
                          <a:schemeClr val="tx2"/>
                        </a:solidFill>
                      </a:endParaRPr>
                    </a:p>
                  </a:txBody>
                  <a:tcPr anchor="ctr" anchorCtr="1"/>
                </a:tc>
              </a:tr>
              <a:tr h="533893">
                <a:tc>
                  <a:txBody>
                    <a:bodyPr/>
                    <a:lstStyle/>
                    <a:p>
                      <a:pPr algn="ctr"/>
                      <a:r>
                        <a:rPr lang="en-US" sz="1200" b="1" dirty="0" smtClean="0">
                          <a:solidFill>
                            <a:schemeClr val="tx2"/>
                          </a:solidFill>
                        </a:rPr>
                        <a:t>95</a:t>
                      </a:r>
                      <a:r>
                        <a:rPr lang="en-US" sz="1200" b="1" baseline="30000" dirty="0" smtClean="0">
                          <a:solidFill>
                            <a:schemeClr val="tx2"/>
                          </a:solidFill>
                        </a:rPr>
                        <a:t>th</a:t>
                      </a:r>
                      <a:r>
                        <a:rPr lang="en-US" sz="1200" b="1" dirty="0" smtClean="0">
                          <a:solidFill>
                            <a:schemeClr val="tx2"/>
                          </a:solidFill>
                        </a:rPr>
                        <a:t> Percentile Bill</a:t>
                      </a:r>
                      <a:endParaRPr lang="en-US" sz="1200" b="1" dirty="0">
                        <a:solidFill>
                          <a:schemeClr val="tx2"/>
                        </a:solidFill>
                      </a:endParaRPr>
                    </a:p>
                  </a:txBody>
                  <a:tcPr anchor="ctr"/>
                </a:tc>
                <a:tc>
                  <a:txBody>
                    <a:bodyPr/>
                    <a:lstStyle/>
                    <a:p>
                      <a:pPr algn="ctr"/>
                      <a:r>
                        <a:rPr lang="en-US" sz="1200" b="1" dirty="0" smtClean="0">
                          <a:solidFill>
                            <a:schemeClr val="tx2"/>
                          </a:solidFill>
                        </a:rPr>
                        <a:t>16</a:t>
                      </a:r>
                      <a:endParaRPr lang="en-US" sz="1200" b="1" dirty="0">
                        <a:solidFill>
                          <a:schemeClr val="tx2"/>
                        </a:solidFill>
                      </a:endParaRPr>
                    </a:p>
                  </a:txBody>
                  <a:tcPr anchor="ctr" anchorCtr="1"/>
                </a:tc>
                <a:tc>
                  <a:txBody>
                    <a:bodyPr/>
                    <a:lstStyle/>
                    <a:p>
                      <a:pPr algn="ctr"/>
                      <a:r>
                        <a:rPr lang="en-US" sz="1200" b="1" dirty="0" smtClean="0">
                          <a:solidFill>
                            <a:schemeClr val="tx2"/>
                          </a:solidFill>
                        </a:rPr>
                        <a:t>$245.93</a:t>
                      </a:r>
                      <a:endParaRPr lang="en-US" sz="1200" b="1" dirty="0">
                        <a:solidFill>
                          <a:schemeClr val="tx2"/>
                        </a:solidFill>
                      </a:endParaRPr>
                    </a:p>
                  </a:txBody>
                  <a:tcPr anchor="ctr" anchorCtr="1"/>
                </a:tc>
                <a:tc>
                  <a:txBody>
                    <a:bodyPr/>
                    <a:lstStyle/>
                    <a:p>
                      <a:pPr algn="ctr"/>
                      <a:r>
                        <a:rPr lang="en-US" sz="1200" b="1" dirty="0" smtClean="0">
                          <a:solidFill>
                            <a:schemeClr val="tx2"/>
                          </a:solidFill>
                        </a:rPr>
                        <a:t>$423.25</a:t>
                      </a:r>
                      <a:endParaRPr lang="en-US" sz="1200" b="1" dirty="0">
                        <a:solidFill>
                          <a:schemeClr val="tx2"/>
                        </a:solidFill>
                      </a:endParaRPr>
                    </a:p>
                  </a:txBody>
                  <a:tcPr anchor="ctr" anchorCtr="1"/>
                </a:tc>
                <a:tc>
                  <a:txBody>
                    <a:bodyPr/>
                    <a:lstStyle/>
                    <a:p>
                      <a:pPr algn="ctr"/>
                      <a:r>
                        <a:rPr lang="en-US" sz="1200" b="1" dirty="0" smtClean="0">
                          <a:solidFill>
                            <a:schemeClr val="tx2"/>
                          </a:solidFill>
                        </a:rPr>
                        <a:t>$189.32</a:t>
                      </a:r>
                      <a:endParaRPr lang="en-US" sz="1200" b="1" dirty="0">
                        <a:solidFill>
                          <a:schemeClr val="tx2"/>
                        </a:solidFill>
                      </a:endParaRPr>
                    </a:p>
                  </a:txBody>
                  <a:tcPr anchor="ctr" anchorCtr="1"/>
                </a:tc>
              </a:tr>
              <a:tr h="533893">
                <a:tc>
                  <a:txBody>
                    <a:bodyPr/>
                    <a:lstStyle/>
                    <a:p>
                      <a:pPr algn="ctr"/>
                      <a:r>
                        <a:rPr lang="en-US" sz="1200" b="1" dirty="0" smtClean="0">
                          <a:solidFill>
                            <a:schemeClr val="tx2"/>
                          </a:solidFill>
                        </a:rPr>
                        <a:t>Average Commercial Bill</a:t>
                      </a:r>
                      <a:endParaRPr lang="en-US" sz="1200" b="1" dirty="0">
                        <a:solidFill>
                          <a:schemeClr val="tx2"/>
                        </a:solidFill>
                      </a:endParaRPr>
                    </a:p>
                  </a:txBody>
                  <a:tcPr anchor="ctr"/>
                </a:tc>
                <a:tc>
                  <a:txBody>
                    <a:bodyPr/>
                    <a:lstStyle/>
                    <a:p>
                      <a:pPr algn="ctr"/>
                      <a:r>
                        <a:rPr lang="en-US" sz="1200" b="1" dirty="0" smtClean="0">
                          <a:solidFill>
                            <a:schemeClr val="tx2"/>
                          </a:solidFill>
                        </a:rPr>
                        <a:t>62</a:t>
                      </a:r>
                      <a:endParaRPr lang="en-US" sz="1200" b="1" dirty="0">
                        <a:solidFill>
                          <a:schemeClr val="tx2"/>
                        </a:solidFill>
                      </a:endParaRPr>
                    </a:p>
                  </a:txBody>
                  <a:tcPr anchor="ctr" anchorCtr="1"/>
                </a:tc>
                <a:tc>
                  <a:txBody>
                    <a:bodyPr/>
                    <a:lstStyle/>
                    <a:p>
                      <a:pPr algn="ctr"/>
                      <a:r>
                        <a:rPr lang="en-US" sz="1200" b="1" dirty="0" smtClean="0">
                          <a:solidFill>
                            <a:schemeClr val="tx2"/>
                          </a:solidFill>
                        </a:rPr>
                        <a:t>$602.04</a:t>
                      </a:r>
                      <a:endParaRPr lang="en-US" sz="1200" b="1" dirty="0">
                        <a:solidFill>
                          <a:schemeClr val="tx2"/>
                        </a:solidFill>
                      </a:endParaRPr>
                    </a:p>
                  </a:txBody>
                  <a:tcPr anchor="ctr" anchorCtr="1"/>
                </a:tc>
                <a:tc>
                  <a:txBody>
                    <a:bodyPr/>
                    <a:lstStyle/>
                    <a:p>
                      <a:pPr algn="ctr"/>
                      <a:r>
                        <a:rPr lang="en-US" sz="1200" b="1" dirty="0" smtClean="0">
                          <a:solidFill>
                            <a:schemeClr val="tx2"/>
                          </a:solidFill>
                        </a:rPr>
                        <a:t>$1,038.63</a:t>
                      </a:r>
                      <a:endParaRPr lang="en-US" sz="1200" b="1" dirty="0">
                        <a:solidFill>
                          <a:schemeClr val="tx2"/>
                        </a:solidFill>
                      </a:endParaRPr>
                    </a:p>
                  </a:txBody>
                  <a:tcPr anchor="ctr" anchorCtr="1"/>
                </a:tc>
                <a:tc>
                  <a:txBody>
                    <a:bodyPr/>
                    <a:lstStyle/>
                    <a:p>
                      <a:pPr algn="ctr"/>
                      <a:r>
                        <a:rPr lang="en-US" sz="1200" b="1" dirty="0" smtClean="0">
                          <a:solidFill>
                            <a:schemeClr val="tx2"/>
                          </a:solidFill>
                        </a:rPr>
                        <a:t>$436.59</a:t>
                      </a:r>
                    </a:p>
                  </a:txBody>
                  <a:tcPr anchor="ctr" anchorCtr="1"/>
                </a:tc>
              </a:tr>
              <a:tr h="533893">
                <a:tc>
                  <a:txBody>
                    <a:bodyPr/>
                    <a:lstStyle/>
                    <a:p>
                      <a:pPr algn="ctr"/>
                      <a:endParaRPr lang="en-US" sz="1200" b="1" dirty="0">
                        <a:solidFill>
                          <a:schemeClr val="tx2"/>
                        </a:solidFill>
                      </a:endParaRPr>
                    </a:p>
                  </a:txBody>
                  <a:tcPr anchor="ctr"/>
                </a:tc>
                <a:tc>
                  <a:txBody>
                    <a:bodyPr/>
                    <a:lstStyle/>
                    <a:p>
                      <a:pPr algn="ctr"/>
                      <a:endParaRPr lang="en-US" sz="1200" b="1" dirty="0">
                        <a:solidFill>
                          <a:schemeClr val="tx2"/>
                        </a:solidFill>
                      </a:endParaRPr>
                    </a:p>
                  </a:txBody>
                  <a:tcPr anchor="ctr" anchorCtr="1"/>
                </a:tc>
                <a:tc>
                  <a:txBody>
                    <a:bodyPr/>
                    <a:lstStyle/>
                    <a:p>
                      <a:pPr algn="ctr"/>
                      <a:endParaRPr lang="en-US" sz="1200" b="1" dirty="0">
                        <a:solidFill>
                          <a:schemeClr val="tx2"/>
                        </a:solidFill>
                      </a:endParaRPr>
                    </a:p>
                  </a:txBody>
                  <a:tcPr anchor="ctr" anchorCtr="1"/>
                </a:tc>
                <a:tc>
                  <a:txBody>
                    <a:bodyPr/>
                    <a:lstStyle/>
                    <a:p>
                      <a:pPr algn="ctr"/>
                      <a:endParaRPr lang="en-US" sz="1200" b="1" dirty="0">
                        <a:solidFill>
                          <a:schemeClr val="tx2"/>
                        </a:solidFill>
                      </a:endParaRPr>
                    </a:p>
                  </a:txBody>
                  <a:tcPr anchor="ctr" anchorCtr="1"/>
                </a:tc>
                <a:tc>
                  <a:txBody>
                    <a:bodyPr/>
                    <a:lstStyle/>
                    <a:p>
                      <a:pPr algn="ctr"/>
                      <a:endParaRPr lang="en-US" sz="1200" b="1" dirty="0" smtClean="0">
                        <a:solidFill>
                          <a:schemeClr val="tx2"/>
                        </a:solidFill>
                      </a:endParaRPr>
                    </a:p>
                  </a:txBody>
                  <a:tcPr anchor="ctr" anchorCtr="1"/>
                </a:tc>
              </a:tr>
            </a:tbl>
          </a:graphicData>
        </a:graphic>
      </p:graphicFrame>
      <p:sp>
        <p:nvSpPr>
          <p:cNvPr id="23611" name="Slide Number Placeholder 5"/>
          <p:cNvSpPr>
            <a:spLocks noGrp="1"/>
          </p:cNvSpPr>
          <p:nvPr>
            <p:ph type="sldNum" sz="quarter" idx="10"/>
          </p:nvPr>
        </p:nvSpPr>
        <p:spPr>
          <a:noFill/>
        </p:spPr>
        <p:txBody>
          <a:bodyPr/>
          <a:lstStyle/>
          <a:p>
            <a:fld id="{748DF538-9AA3-4D1C-BB17-BB283EB99F70}" type="slidenum">
              <a:rPr lang="en-US" smtClean="0">
                <a:latin typeface="Arial" charset="0"/>
                <a:ea typeface="ＭＳ Ｐゴシック" charset="-128"/>
              </a:rPr>
              <a:pPr/>
              <a:t>20</a:t>
            </a:fld>
            <a:r>
              <a:rPr lang="en-US" smtClean="0">
                <a:latin typeface="Arial" charset="0"/>
                <a:ea typeface="ＭＳ Ｐゴシック" charset="-128"/>
              </a:rPr>
              <a:t> </a:t>
            </a:r>
            <a:endParaRPr lang="en-US" sz="1400" smtClean="0">
              <a:solidFill>
                <a:schemeClr val="tx1"/>
              </a:solidFill>
              <a:latin typeface="Arial" charset="0"/>
              <a:ea typeface="ＭＳ Ｐゴシック" charset="-128"/>
            </a:endParaRPr>
          </a:p>
        </p:txBody>
      </p:sp>
      <p:sp>
        <p:nvSpPr>
          <p:cNvPr id="23612" name="Title 1"/>
          <p:cNvSpPr>
            <a:spLocks noGrp="1"/>
          </p:cNvSpPr>
          <p:nvPr>
            <p:ph type="title"/>
          </p:nvPr>
        </p:nvSpPr>
        <p:spPr>
          <a:xfrm>
            <a:off x="0" y="763588"/>
            <a:ext cx="9144000" cy="531812"/>
          </a:xfrm>
        </p:spPr>
        <p:txBody>
          <a:bodyPr/>
          <a:lstStyle/>
          <a:p>
            <a:r>
              <a:rPr lang="en-US" sz="2200" smtClean="0"/>
              <a:t>Projected Impact to Monterey Water Bills (no surcharge  #2)</a:t>
            </a:r>
          </a:p>
        </p:txBody>
      </p:sp>
      <p:sp>
        <p:nvSpPr>
          <p:cNvPr id="6" name="TextBox 4"/>
          <p:cNvSpPr txBox="1">
            <a:spLocks noChangeArrowheads="1"/>
          </p:cNvSpPr>
          <p:nvPr/>
        </p:nvSpPr>
        <p:spPr bwMode="auto">
          <a:xfrm>
            <a:off x="228600" y="5867400"/>
            <a:ext cx="8458200" cy="784830"/>
          </a:xfrm>
          <a:prstGeom prst="rect">
            <a:avLst/>
          </a:prstGeom>
          <a:noFill/>
          <a:ln w="9525">
            <a:noFill/>
            <a:miter lim="800000"/>
            <a:headEnd/>
            <a:tailEnd/>
          </a:ln>
        </p:spPr>
        <p:txBody>
          <a:bodyPr>
            <a:spAutoFit/>
          </a:bodyPr>
          <a:lstStyle/>
          <a:p>
            <a:r>
              <a:rPr lang="en-US" sz="900" b="1" dirty="0"/>
              <a:t>Assumptions:</a:t>
            </a:r>
          </a:p>
          <a:p>
            <a:pPr>
              <a:buFont typeface="Arial" charset="0"/>
              <a:buChar char="•"/>
            </a:pPr>
            <a:r>
              <a:rPr lang="en-US" sz="900" dirty="0"/>
              <a:t> </a:t>
            </a:r>
            <a:r>
              <a:rPr lang="en-US" sz="900" dirty="0" smtClean="0"/>
              <a:t>Usage  </a:t>
            </a:r>
            <a:r>
              <a:rPr lang="en-US" sz="900" dirty="0"/>
              <a:t>= 1ccf = 100 cubic feet = 748 </a:t>
            </a:r>
            <a:r>
              <a:rPr lang="en-US" sz="900" dirty="0" smtClean="0"/>
              <a:t>gallons</a:t>
            </a:r>
          </a:p>
          <a:p>
            <a:pPr>
              <a:buFont typeface="Arial" charset="0"/>
              <a:buChar char="•"/>
            </a:pPr>
            <a:r>
              <a:rPr lang="en-US" sz="900" dirty="0"/>
              <a:t> </a:t>
            </a:r>
            <a:r>
              <a:rPr lang="en-US" sz="900" dirty="0" smtClean="0"/>
              <a:t>Data to determine Percentile usage is from May 2011</a:t>
            </a:r>
            <a:endParaRPr lang="en-US" sz="900" dirty="0"/>
          </a:p>
          <a:p>
            <a:pPr>
              <a:buFont typeface="Arial" charset="0"/>
              <a:buChar char="•"/>
            </a:pPr>
            <a:r>
              <a:rPr lang="en-US" sz="900" dirty="0" smtClean="0"/>
              <a:t> Proposed </a:t>
            </a:r>
            <a:r>
              <a:rPr lang="en-US" sz="900" dirty="0"/>
              <a:t>2017 bill includes multiple </a:t>
            </a:r>
            <a:r>
              <a:rPr lang="en-US" sz="900" dirty="0" smtClean="0"/>
              <a:t>estimates</a:t>
            </a:r>
          </a:p>
          <a:p>
            <a:pPr>
              <a:buFont typeface="Arial" charset="0"/>
              <a:buChar char="•"/>
            </a:pPr>
            <a:r>
              <a:rPr lang="en-US" sz="900" dirty="0"/>
              <a:t> </a:t>
            </a:r>
            <a:r>
              <a:rPr lang="en-US" sz="900" dirty="0" smtClean="0"/>
              <a:t>Current bills calculated based on approved tariff rates and surcharges as of December 7, 2012</a:t>
            </a:r>
            <a:endParaRPr lang="en-US" sz="9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xfrm>
            <a:off x="8763000" y="6438900"/>
            <a:ext cx="381000" cy="304800"/>
          </a:xfrm>
          <a:noFill/>
        </p:spPr>
        <p:txBody>
          <a:bodyPr/>
          <a:lstStyle/>
          <a:p>
            <a:fld id="{052C4BEC-3442-43EE-8CC0-F2365C50F007}" type="slidenum">
              <a:rPr lang="en-US" smtClean="0">
                <a:latin typeface="Arial" charset="0"/>
                <a:ea typeface="ＭＳ Ｐゴシック" charset="-128"/>
              </a:rPr>
              <a:pPr/>
              <a:t>21</a:t>
            </a:fld>
            <a:endParaRPr lang="en-US" smtClean="0">
              <a:latin typeface="Arial" charset="0"/>
              <a:ea typeface="ＭＳ Ｐゴシック" charset="-128"/>
            </a:endParaRPr>
          </a:p>
        </p:txBody>
      </p:sp>
      <p:sp>
        <p:nvSpPr>
          <p:cNvPr id="24579" name="Rectangle 2"/>
          <p:cNvSpPr>
            <a:spLocks noGrp="1" noChangeArrowheads="1"/>
          </p:cNvSpPr>
          <p:nvPr>
            <p:ph type="title"/>
          </p:nvPr>
        </p:nvSpPr>
        <p:spPr>
          <a:xfrm>
            <a:off x="228600" y="838200"/>
            <a:ext cx="8534400" cy="434975"/>
          </a:xfrm>
        </p:spPr>
        <p:txBody>
          <a:bodyPr/>
          <a:lstStyle/>
          <a:p>
            <a:r>
              <a:rPr lang="en-US" smtClean="0"/>
              <a:t>Capital Financing Considerations #1 </a:t>
            </a:r>
            <a:endParaRPr lang="en-US" sz="1600" b="0" i="1" smtClean="0"/>
          </a:p>
        </p:txBody>
      </p:sp>
      <p:graphicFrame>
        <p:nvGraphicFramePr>
          <p:cNvPr id="4" name="Table 3"/>
          <p:cNvGraphicFramePr>
            <a:graphicFrameLocks noGrp="1"/>
          </p:cNvGraphicFramePr>
          <p:nvPr/>
        </p:nvGraphicFramePr>
        <p:xfrm>
          <a:off x="228600" y="1371600"/>
          <a:ext cx="8610600" cy="5232400"/>
        </p:xfrm>
        <a:graphic>
          <a:graphicData uri="http://schemas.openxmlformats.org/drawingml/2006/table">
            <a:tbl>
              <a:tblPr bandRow="1">
                <a:tableStyleId>{5C22544A-7EE6-4342-B048-85BDC9FD1C3A}</a:tableStyleId>
              </a:tblPr>
              <a:tblGrid>
                <a:gridCol w="4305300"/>
                <a:gridCol w="4305300"/>
              </a:tblGrid>
              <a:tr h="722897">
                <a:tc>
                  <a:txBody>
                    <a:bodyPr/>
                    <a:lstStyle/>
                    <a:p>
                      <a:pPr algn="ctr"/>
                      <a:r>
                        <a:rPr lang="en-US" u="sng" dirty="0" smtClean="0"/>
                        <a:t>MPWMD Consideration</a:t>
                      </a:r>
                      <a:endParaRPr lang="en-US" u="sng" dirty="0"/>
                    </a:p>
                  </a:txBody>
                  <a:tcPr/>
                </a:tc>
                <a:tc>
                  <a:txBody>
                    <a:bodyPr/>
                    <a:lstStyle/>
                    <a:p>
                      <a:pPr algn="ctr"/>
                      <a:r>
                        <a:rPr lang="en-US" u="sng" dirty="0" smtClean="0"/>
                        <a:t>CALIFORNIA AMERICAN</a:t>
                      </a:r>
                      <a:r>
                        <a:rPr lang="en-US" u="sng" baseline="0" dirty="0" smtClean="0"/>
                        <a:t> WATER Response</a:t>
                      </a:r>
                      <a:endParaRPr lang="en-US" u="sng" dirty="0"/>
                    </a:p>
                  </a:txBody>
                  <a:tcPr/>
                </a:tc>
              </a:tr>
              <a:tr h="4509503">
                <a:tc>
                  <a:txBody>
                    <a:bodyPr/>
                    <a:lstStyle/>
                    <a:p>
                      <a:r>
                        <a:rPr lang="en-US" sz="1600" b="1" dirty="0" smtClean="0"/>
                        <a:t>If</a:t>
                      </a:r>
                      <a:r>
                        <a:rPr lang="en-US" sz="1600" b="1" baseline="0" dirty="0" smtClean="0"/>
                        <a:t> available, State Revolving Fund (SRF) loans should be maximized and considered for up to 100% of the project funding to reduce costs to Peninsula ratepayers. </a:t>
                      </a:r>
                      <a:endParaRPr lang="en-US" sz="1600" b="1" dirty="0"/>
                    </a:p>
                  </a:txBody>
                  <a:tcPr/>
                </a:tc>
                <a:tc>
                  <a:txBody>
                    <a:bodyPr/>
                    <a:lstStyle/>
                    <a:p>
                      <a:r>
                        <a:rPr lang="en-US" sz="1600" b="1" dirty="0" smtClean="0"/>
                        <a:t>CAW’s financing plan</a:t>
                      </a:r>
                      <a:r>
                        <a:rPr lang="en-US" sz="1600" b="1" baseline="0" dirty="0" smtClean="0"/>
                        <a:t> relies on SRF loans to fund the long-term debt portion of the utility investment. CAW cannot support MPWMD’s proposal that limits equity financing to less than 53%, which is CAW’s current authorized equity ratio from its most recent Cost of Capital decision (D.12-07-009).</a:t>
                      </a:r>
                    </a:p>
                    <a:p>
                      <a:endParaRPr lang="en-US" sz="1600" b="1" baseline="0" dirty="0" smtClean="0"/>
                    </a:p>
                    <a:p>
                      <a:r>
                        <a:rPr lang="en-US" sz="1600" b="1" baseline="0" dirty="0" smtClean="0"/>
                        <a:t>Financing 100% with debt is not possible without imparting significant financial harm and risk on equity holders as a result of this project.</a:t>
                      </a:r>
                    </a:p>
                    <a:p>
                      <a:endParaRPr lang="en-US" sz="1600" b="1" baseline="0" dirty="0" smtClean="0"/>
                    </a:p>
                    <a:p>
                      <a:r>
                        <a:rPr lang="en-US" sz="1600" b="1" baseline="0" dirty="0" smtClean="0"/>
                        <a:t>Without equity infusion, CAW could be out of compliance with its current indenture requirements. </a:t>
                      </a:r>
                      <a:endParaRPr lang="en-US" sz="1600" b="1"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xfrm>
            <a:off x="8763000" y="6438900"/>
            <a:ext cx="381000" cy="304800"/>
          </a:xfrm>
          <a:noFill/>
        </p:spPr>
        <p:txBody>
          <a:bodyPr/>
          <a:lstStyle/>
          <a:p>
            <a:fld id="{624D0078-112C-4D85-992C-E03E59AD5E7A}" type="slidenum">
              <a:rPr lang="en-US" smtClean="0">
                <a:latin typeface="Arial" charset="0"/>
                <a:ea typeface="ＭＳ Ｐゴシック" charset="-128"/>
              </a:rPr>
              <a:pPr/>
              <a:t>22</a:t>
            </a:fld>
            <a:endParaRPr lang="en-US" smtClean="0">
              <a:latin typeface="Arial" charset="0"/>
              <a:ea typeface="ＭＳ Ｐゴシック" charset="-128"/>
            </a:endParaRPr>
          </a:p>
        </p:txBody>
      </p:sp>
      <p:sp>
        <p:nvSpPr>
          <p:cNvPr id="25603" name="Rectangle 2"/>
          <p:cNvSpPr>
            <a:spLocks noGrp="1" noChangeArrowheads="1"/>
          </p:cNvSpPr>
          <p:nvPr>
            <p:ph type="title"/>
          </p:nvPr>
        </p:nvSpPr>
        <p:spPr>
          <a:xfrm>
            <a:off x="228600" y="838200"/>
            <a:ext cx="8534400" cy="434975"/>
          </a:xfrm>
        </p:spPr>
        <p:txBody>
          <a:bodyPr/>
          <a:lstStyle/>
          <a:p>
            <a:r>
              <a:rPr lang="en-US" smtClean="0"/>
              <a:t>Capital Financing Considerations #2</a:t>
            </a:r>
            <a:endParaRPr lang="en-US" sz="1600" b="0" i="1" smtClean="0"/>
          </a:p>
        </p:txBody>
      </p:sp>
      <p:graphicFrame>
        <p:nvGraphicFramePr>
          <p:cNvPr id="4" name="Table 3"/>
          <p:cNvGraphicFramePr>
            <a:graphicFrameLocks noGrp="1"/>
          </p:cNvGraphicFramePr>
          <p:nvPr/>
        </p:nvGraphicFramePr>
        <p:xfrm>
          <a:off x="228600" y="1371600"/>
          <a:ext cx="8610600" cy="5232400"/>
        </p:xfrm>
        <a:graphic>
          <a:graphicData uri="http://schemas.openxmlformats.org/drawingml/2006/table">
            <a:tbl>
              <a:tblPr bandRow="1">
                <a:tableStyleId>{5C22544A-7EE6-4342-B048-85BDC9FD1C3A}</a:tableStyleId>
              </a:tblPr>
              <a:tblGrid>
                <a:gridCol w="4305300"/>
                <a:gridCol w="4305300"/>
              </a:tblGrid>
              <a:tr h="722897">
                <a:tc>
                  <a:txBody>
                    <a:bodyPr/>
                    <a:lstStyle/>
                    <a:p>
                      <a:pPr algn="ctr"/>
                      <a:r>
                        <a:rPr lang="en-US" u="sng" dirty="0" smtClean="0"/>
                        <a:t>MPWMD Consideration</a:t>
                      </a:r>
                      <a:endParaRPr lang="en-US" u="sng" dirty="0"/>
                    </a:p>
                  </a:txBody>
                  <a:tcPr/>
                </a:tc>
                <a:tc>
                  <a:txBody>
                    <a:bodyPr/>
                    <a:lstStyle/>
                    <a:p>
                      <a:pPr algn="ctr"/>
                      <a:r>
                        <a:rPr lang="en-US" u="sng" dirty="0" smtClean="0"/>
                        <a:t>CALIFORNIA AMERICAN</a:t>
                      </a:r>
                      <a:r>
                        <a:rPr lang="en-US" u="sng" baseline="0" dirty="0" smtClean="0"/>
                        <a:t> WATER Response</a:t>
                      </a:r>
                      <a:endParaRPr lang="en-US" u="sng" dirty="0"/>
                    </a:p>
                  </a:txBody>
                  <a:tcPr/>
                </a:tc>
              </a:tr>
              <a:tr h="4509503">
                <a:tc>
                  <a:txBody>
                    <a:bodyPr/>
                    <a:lstStyle/>
                    <a:p>
                      <a:r>
                        <a:rPr lang="en-US" sz="1600" b="1" dirty="0" smtClean="0"/>
                        <a:t>If</a:t>
                      </a:r>
                      <a:r>
                        <a:rPr lang="en-US" sz="1600" b="1" baseline="0" dirty="0" smtClean="0"/>
                        <a:t> SRF loans are not available for the entire project, then require </a:t>
                      </a:r>
                      <a:r>
                        <a:rPr lang="en-US" sz="1600" b="1" baseline="0" dirty="0" smtClean="0"/>
                        <a:t>CAW </a:t>
                      </a:r>
                      <a:r>
                        <a:rPr lang="en-US" sz="1600" b="1" baseline="0" dirty="0" smtClean="0"/>
                        <a:t>to examine tax-exempt “private activity” debt as a funding source for both the debt component, but preferably additionally in lieu of equity. </a:t>
                      </a:r>
                      <a:endParaRPr lang="en-US" sz="1600" b="1" dirty="0"/>
                    </a:p>
                  </a:txBody>
                  <a:tcPr/>
                </a:tc>
                <a:tc>
                  <a:txBody>
                    <a:bodyPr/>
                    <a:lstStyle/>
                    <a:p>
                      <a:r>
                        <a:rPr lang="en-US" sz="1600" dirty="0" smtClean="0"/>
                        <a:t>I</a:t>
                      </a:r>
                      <a:r>
                        <a:rPr lang="en-US" sz="1600" b="1" dirty="0" smtClean="0"/>
                        <a:t>f SRF funds are not available, CAW will examine the taxable and tax-exempt</a:t>
                      </a:r>
                      <a:r>
                        <a:rPr lang="en-US" sz="1600" b="1" baseline="0" dirty="0" smtClean="0"/>
                        <a:t> debt markets at the time of financing.  If tax-exempt bonds carry a lower interest rate, CAW will issue tax-exempt debt to the extent it is available.  CAW cannot support a proposal that limits equity financing to less than its current authorized level.  See response 1 for indenture requirement and risk issues. </a:t>
                      </a:r>
                      <a:endParaRPr lang="en-US" sz="1600" b="1"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xfrm>
            <a:off x="8763000" y="6438900"/>
            <a:ext cx="381000" cy="304800"/>
          </a:xfrm>
          <a:noFill/>
        </p:spPr>
        <p:txBody>
          <a:bodyPr/>
          <a:lstStyle/>
          <a:p>
            <a:fld id="{46B127EB-F7DA-4B6F-AD6C-02B26C4C336B}" type="slidenum">
              <a:rPr lang="en-US" smtClean="0">
                <a:latin typeface="Arial" charset="0"/>
                <a:ea typeface="ＭＳ Ｐゴシック" charset="-128"/>
              </a:rPr>
              <a:pPr/>
              <a:t>23</a:t>
            </a:fld>
            <a:endParaRPr lang="en-US" smtClean="0">
              <a:latin typeface="Arial" charset="0"/>
              <a:ea typeface="ＭＳ Ｐゴシック" charset="-128"/>
            </a:endParaRPr>
          </a:p>
        </p:txBody>
      </p:sp>
      <p:sp>
        <p:nvSpPr>
          <p:cNvPr id="26627" name="Rectangle 2"/>
          <p:cNvSpPr>
            <a:spLocks noGrp="1" noChangeArrowheads="1"/>
          </p:cNvSpPr>
          <p:nvPr>
            <p:ph type="title"/>
          </p:nvPr>
        </p:nvSpPr>
        <p:spPr>
          <a:xfrm>
            <a:off x="228600" y="838200"/>
            <a:ext cx="8534400" cy="434975"/>
          </a:xfrm>
        </p:spPr>
        <p:txBody>
          <a:bodyPr/>
          <a:lstStyle/>
          <a:p>
            <a:r>
              <a:rPr lang="en-US" smtClean="0"/>
              <a:t>Capital Financing Considerations #3  </a:t>
            </a:r>
            <a:endParaRPr lang="en-US" sz="1600" b="0" i="1" smtClean="0"/>
          </a:p>
        </p:txBody>
      </p:sp>
      <p:graphicFrame>
        <p:nvGraphicFramePr>
          <p:cNvPr id="4" name="Table 3"/>
          <p:cNvGraphicFramePr>
            <a:graphicFrameLocks noGrp="1"/>
          </p:cNvGraphicFramePr>
          <p:nvPr/>
        </p:nvGraphicFramePr>
        <p:xfrm>
          <a:off x="228600" y="1371600"/>
          <a:ext cx="8610600" cy="5232400"/>
        </p:xfrm>
        <a:graphic>
          <a:graphicData uri="http://schemas.openxmlformats.org/drawingml/2006/table">
            <a:tbl>
              <a:tblPr bandRow="1">
                <a:tableStyleId>{5C22544A-7EE6-4342-B048-85BDC9FD1C3A}</a:tableStyleId>
              </a:tblPr>
              <a:tblGrid>
                <a:gridCol w="4305300"/>
                <a:gridCol w="4305300"/>
              </a:tblGrid>
              <a:tr h="722897">
                <a:tc>
                  <a:txBody>
                    <a:bodyPr/>
                    <a:lstStyle/>
                    <a:p>
                      <a:pPr algn="ctr"/>
                      <a:r>
                        <a:rPr lang="en-US" u="sng" dirty="0" smtClean="0"/>
                        <a:t>MPWMD Consideration</a:t>
                      </a:r>
                      <a:endParaRPr lang="en-US" u="sng" dirty="0"/>
                    </a:p>
                  </a:txBody>
                  <a:tcPr/>
                </a:tc>
                <a:tc>
                  <a:txBody>
                    <a:bodyPr/>
                    <a:lstStyle/>
                    <a:p>
                      <a:pPr algn="ctr"/>
                      <a:r>
                        <a:rPr lang="en-US" u="sng" dirty="0" smtClean="0"/>
                        <a:t>CALIFORNIA AMERICAN</a:t>
                      </a:r>
                      <a:r>
                        <a:rPr lang="en-US" u="sng" baseline="0" dirty="0" smtClean="0"/>
                        <a:t> WATER Response</a:t>
                      </a:r>
                      <a:endParaRPr lang="en-US" u="sng" dirty="0"/>
                    </a:p>
                  </a:txBody>
                  <a:tcPr/>
                </a:tc>
              </a:tr>
              <a:tr h="4509503">
                <a:tc>
                  <a:txBody>
                    <a:bodyPr/>
                    <a:lstStyle/>
                    <a:p>
                      <a:r>
                        <a:rPr lang="en-US" sz="1600" b="1" dirty="0" smtClean="0"/>
                        <a:t>Consider</a:t>
                      </a:r>
                      <a:r>
                        <a:rPr lang="en-US" sz="1600" b="1" baseline="0" dirty="0" smtClean="0"/>
                        <a:t> a public agency (i.e. MPWMD) contribution in lieu of </a:t>
                      </a:r>
                      <a:r>
                        <a:rPr lang="en-US" sz="1600" b="1" baseline="0" dirty="0" smtClean="0"/>
                        <a:t>CAW </a:t>
                      </a:r>
                      <a:r>
                        <a:rPr lang="en-US" sz="1600" b="1" baseline="0" dirty="0" smtClean="0"/>
                        <a:t>debt or equity to reduce costs to peninsula ratepayers.  The contribution would be made via public debt and the source of repayment either a surcharge on the </a:t>
                      </a:r>
                      <a:r>
                        <a:rPr lang="en-US" sz="1600" b="1" baseline="0" dirty="0" smtClean="0"/>
                        <a:t>CAW </a:t>
                      </a:r>
                      <a:r>
                        <a:rPr lang="en-US" sz="1600" b="1" baseline="0" dirty="0" smtClean="0"/>
                        <a:t>bill or direct fees and charges to property owners in the District established with Proposition 218 process. </a:t>
                      </a:r>
                      <a:endParaRPr lang="en-US" sz="1600" b="1" dirty="0"/>
                    </a:p>
                  </a:txBody>
                  <a:tcPr/>
                </a:tc>
                <a:tc>
                  <a:txBody>
                    <a:bodyPr/>
                    <a:lstStyle/>
                    <a:p>
                      <a:r>
                        <a:rPr lang="en-US" sz="1600" b="1" dirty="0" smtClean="0"/>
                        <a:t>CAW </a:t>
                      </a:r>
                      <a:r>
                        <a:rPr lang="en-US" sz="1600" b="1" baseline="0" dirty="0" smtClean="0"/>
                        <a:t>has proposed implementation of Surcharge 2 to fund $99.1 million of the project construction.  Depending upon the plant size, this represents between 37% and 45% of the total MPWSP investment.  CAW’s financing plan is a balanced proposal that provides significant benefits to customers, while preserving the financial integrity of the utility.  The MPWMD proposal would limit CAW’s equity investment and add significant risk to equity holder.  CAW has agreed to further discuss this issue with MPWMD. </a:t>
                      </a:r>
                      <a:endParaRPr lang="en-US" sz="1600" b="1"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xfrm>
            <a:off x="8763000" y="6438900"/>
            <a:ext cx="381000" cy="304800"/>
          </a:xfrm>
          <a:noFill/>
        </p:spPr>
        <p:txBody>
          <a:bodyPr/>
          <a:lstStyle/>
          <a:p>
            <a:fld id="{1AA6930A-1E74-4151-B183-3019DC1A29CB}" type="slidenum">
              <a:rPr lang="en-US" smtClean="0">
                <a:latin typeface="Arial" charset="0"/>
                <a:ea typeface="ＭＳ Ｐゴシック" charset="-128"/>
              </a:rPr>
              <a:pPr/>
              <a:t>24</a:t>
            </a:fld>
            <a:endParaRPr lang="en-US" smtClean="0">
              <a:latin typeface="Arial" charset="0"/>
              <a:ea typeface="ＭＳ Ｐゴシック" charset="-128"/>
            </a:endParaRPr>
          </a:p>
        </p:txBody>
      </p:sp>
      <p:sp>
        <p:nvSpPr>
          <p:cNvPr id="27651" name="Rectangle 2"/>
          <p:cNvSpPr>
            <a:spLocks noGrp="1" noChangeArrowheads="1"/>
          </p:cNvSpPr>
          <p:nvPr>
            <p:ph type="title"/>
          </p:nvPr>
        </p:nvSpPr>
        <p:spPr>
          <a:xfrm>
            <a:off x="228600" y="838200"/>
            <a:ext cx="8534400" cy="434975"/>
          </a:xfrm>
        </p:spPr>
        <p:txBody>
          <a:bodyPr/>
          <a:lstStyle/>
          <a:p>
            <a:r>
              <a:rPr lang="en-US" smtClean="0"/>
              <a:t>Capital Financing Considerations #4</a:t>
            </a:r>
            <a:endParaRPr lang="en-US" sz="1600" b="0" i="1" smtClean="0"/>
          </a:p>
        </p:txBody>
      </p:sp>
      <p:graphicFrame>
        <p:nvGraphicFramePr>
          <p:cNvPr id="4" name="Table 3"/>
          <p:cNvGraphicFramePr>
            <a:graphicFrameLocks noGrp="1"/>
          </p:cNvGraphicFramePr>
          <p:nvPr/>
        </p:nvGraphicFramePr>
        <p:xfrm>
          <a:off x="228600" y="1371600"/>
          <a:ext cx="8610600" cy="5232400"/>
        </p:xfrm>
        <a:graphic>
          <a:graphicData uri="http://schemas.openxmlformats.org/drawingml/2006/table">
            <a:tbl>
              <a:tblPr bandRow="1">
                <a:tableStyleId>{5C22544A-7EE6-4342-B048-85BDC9FD1C3A}</a:tableStyleId>
              </a:tblPr>
              <a:tblGrid>
                <a:gridCol w="4305300"/>
                <a:gridCol w="4305300"/>
              </a:tblGrid>
              <a:tr h="722897">
                <a:tc>
                  <a:txBody>
                    <a:bodyPr/>
                    <a:lstStyle/>
                    <a:p>
                      <a:pPr algn="ctr"/>
                      <a:r>
                        <a:rPr lang="en-US" u="sng" dirty="0" smtClean="0"/>
                        <a:t>MPWMD Consideration</a:t>
                      </a:r>
                      <a:endParaRPr lang="en-US" u="sng" dirty="0"/>
                    </a:p>
                  </a:txBody>
                  <a:tcPr/>
                </a:tc>
                <a:tc>
                  <a:txBody>
                    <a:bodyPr/>
                    <a:lstStyle/>
                    <a:p>
                      <a:pPr algn="ctr"/>
                      <a:r>
                        <a:rPr lang="en-US" u="sng" dirty="0" smtClean="0"/>
                        <a:t>CALIFORNIA AMERICAN</a:t>
                      </a:r>
                      <a:r>
                        <a:rPr lang="en-US" u="sng" baseline="0" dirty="0" smtClean="0"/>
                        <a:t> WATER Response</a:t>
                      </a:r>
                      <a:endParaRPr lang="en-US" u="sng" dirty="0"/>
                    </a:p>
                  </a:txBody>
                  <a:tcPr/>
                </a:tc>
              </a:tr>
              <a:tr h="4509503">
                <a:tc>
                  <a:txBody>
                    <a:bodyPr/>
                    <a:lstStyle/>
                    <a:p>
                      <a:r>
                        <a:rPr lang="en-US" sz="1600" b="1" dirty="0" smtClean="0"/>
                        <a:t>Even in the event</a:t>
                      </a:r>
                      <a:r>
                        <a:rPr lang="en-US" sz="1600" b="1" baseline="0" dirty="0" smtClean="0"/>
                        <a:t> of a </a:t>
                      </a:r>
                      <a:r>
                        <a:rPr lang="en-US" sz="1600" b="1" baseline="0" dirty="0" smtClean="0"/>
                        <a:t>CAW </a:t>
                      </a:r>
                      <a:r>
                        <a:rPr lang="en-US" sz="1600" b="1" baseline="0" dirty="0" smtClean="0"/>
                        <a:t>borrowing, the District should offer and the CPUC should accept the District’s potential public credit “backstop” to enhance the </a:t>
                      </a:r>
                      <a:r>
                        <a:rPr lang="en-US" sz="1600" b="1" baseline="0" dirty="0" smtClean="0"/>
                        <a:t>CAW </a:t>
                      </a:r>
                      <a:r>
                        <a:rPr lang="en-US" sz="1600" b="1" baseline="0" dirty="0" smtClean="0"/>
                        <a:t>borrowing credit rating and reduce costs to Peninsula ratepayers.  The District offers to substitute its public credit as a backstop to </a:t>
                      </a:r>
                      <a:r>
                        <a:rPr lang="en-US" sz="1600" b="1" baseline="0" dirty="0" smtClean="0"/>
                        <a:t>CAW’s </a:t>
                      </a:r>
                      <a:r>
                        <a:rPr lang="en-US" sz="1600" b="1" baseline="0" dirty="0" smtClean="0"/>
                        <a:t>credit worthiness in order to reduce the cost of </a:t>
                      </a:r>
                      <a:r>
                        <a:rPr lang="en-US" sz="1600" b="1" baseline="0" dirty="0" smtClean="0"/>
                        <a:t>CAW’s </a:t>
                      </a:r>
                      <a:r>
                        <a:rPr lang="en-US" sz="1600" b="1" baseline="0" dirty="0" smtClean="0"/>
                        <a:t>debt. It is anticipated that </a:t>
                      </a:r>
                      <a:r>
                        <a:rPr lang="en-US" sz="1600" b="1" baseline="0" dirty="0" smtClean="0"/>
                        <a:t>CAW’s </a:t>
                      </a:r>
                      <a:r>
                        <a:rPr lang="en-US" sz="1600" b="1" baseline="0" dirty="0" smtClean="0"/>
                        <a:t>parent obligation carries a credit rating of Baa2, but the District could raise it to perhaps A1.  this might require the use of a “stand-by water purchase agreement,” a “rate covenant,” and other standing commitments</a:t>
                      </a:r>
                      <a:r>
                        <a:rPr lang="en-US" sz="1600" baseline="0" dirty="0" smtClean="0"/>
                        <a:t>.  </a:t>
                      </a:r>
                      <a:endParaRPr lang="en-US" sz="1600" dirty="0"/>
                    </a:p>
                  </a:txBody>
                  <a:tcPr/>
                </a:tc>
                <a:tc>
                  <a:txBody>
                    <a:bodyPr/>
                    <a:lstStyle/>
                    <a:p>
                      <a:r>
                        <a:rPr lang="en-US" sz="1600" b="1" dirty="0" smtClean="0"/>
                        <a:t>American Water Treasurer, Bill Rogers,</a:t>
                      </a:r>
                      <a:r>
                        <a:rPr lang="en-US" sz="1600" b="1" baseline="0" dirty="0" smtClean="0"/>
                        <a:t> CAW President, Rob MacLean, CAW Vice-President of Finance, Jeff </a:t>
                      </a:r>
                      <a:r>
                        <a:rPr lang="en-US" sz="1600" b="1" baseline="0" dirty="0" err="1" smtClean="0"/>
                        <a:t>Linam</a:t>
                      </a:r>
                      <a:r>
                        <a:rPr lang="en-US" sz="1600" b="1" baseline="0" dirty="0" smtClean="0"/>
                        <a:t> and MPWMD General Manager, David </a:t>
                      </a:r>
                      <a:r>
                        <a:rPr lang="en-US" sz="1600" b="1" baseline="0" dirty="0" err="1" smtClean="0"/>
                        <a:t>Stoldt</a:t>
                      </a:r>
                      <a:r>
                        <a:rPr lang="en-US" sz="1600" b="1" baseline="0" dirty="0" smtClean="0"/>
                        <a:t> met at CAW’s offices on September 26</a:t>
                      </a:r>
                      <a:r>
                        <a:rPr lang="en-US" sz="1600" b="1" baseline="30000" dirty="0" smtClean="0"/>
                        <a:t>th</a:t>
                      </a:r>
                      <a:r>
                        <a:rPr lang="en-US" sz="1600" b="1" baseline="0" dirty="0" smtClean="0"/>
                        <a:t> and discussed the District’s backstop proposal. CAW believes that more discussion is needed to determine whether this proposal would provide benefits to customers.  Further, Moody’s and Standard &amp; Poor’s recently changed the outlook of American Water Capital Corporation debt to positive. </a:t>
                      </a:r>
                      <a:endParaRPr lang="en-US" sz="1600" b="1"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xfrm>
            <a:off x="8763000" y="6438900"/>
            <a:ext cx="381000" cy="304800"/>
          </a:xfrm>
          <a:noFill/>
        </p:spPr>
        <p:txBody>
          <a:bodyPr/>
          <a:lstStyle/>
          <a:p>
            <a:fld id="{DF282A3C-756A-4449-A56C-D2248142554E}" type="slidenum">
              <a:rPr lang="en-US" smtClean="0">
                <a:latin typeface="Arial" charset="0"/>
                <a:ea typeface="ＭＳ Ｐゴシック" charset="-128"/>
              </a:rPr>
              <a:pPr/>
              <a:t>25</a:t>
            </a:fld>
            <a:endParaRPr lang="en-US" smtClean="0">
              <a:latin typeface="Arial" charset="0"/>
              <a:ea typeface="ＭＳ Ｐゴシック" charset="-128"/>
            </a:endParaRPr>
          </a:p>
        </p:txBody>
      </p:sp>
      <p:sp>
        <p:nvSpPr>
          <p:cNvPr id="28675" name="Rectangle 2"/>
          <p:cNvSpPr>
            <a:spLocks noGrp="1" noChangeArrowheads="1"/>
          </p:cNvSpPr>
          <p:nvPr>
            <p:ph type="title"/>
          </p:nvPr>
        </p:nvSpPr>
        <p:spPr>
          <a:xfrm>
            <a:off x="228600" y="838200"/>
            <a:ext cx="8534400" cy="434975"/>
          </a:xfrm>
        </p:spPr>
        <p:txBody>
          <a:bodyPr/>
          <a:lstStyle/>
          <a:p>
            <a:r>
              <a:rPr lang="en-US" smtClean="0"/>
              <a:t>Capital Financing Considerations #5  </a:t>
            </a:r>
            <a:endParaRPr lang="en-US" sz="1600" b="0" i="1" smtClean="0"/>
          </a:p>
        </p:txBody>
      </p:sp>
      <p:graphicFrame>
        <p:nvGraphicFramePr>
          <p:cNvPr id="4" name="Table 3"/>
          <p:cNvGraphicFramePr>
            <a:graphicFrameLocks noGrp="1"/>
          </p:cNvGraphicFramePr>
          <p:nvPr/>
        </p:nvGraphicFramePr>
        <p:xfrm>
          <a:off x="228600" y="1371600"/>
          <a:ext cx="8610600" cy="3727450"/>
        </p:xfrm>
        <a:graphic>
          <a:graphicData uri="http://schemas.openxmlformats.org/drawingml/2006/table">
            <a:tbl>
              <a:tblPr bandRow="1">
                <a:tableStyleId>{5C22544A-7EE6-4342-B048-85BDC9FD1C3A}</a:tableStyleId>
              </a:tblPr>
              <a:tblGrid>
                <a:gridCol w="4305300"/>
                <a:gridCol w="4305300"/>
              </a:tblGrid>
              <a:tr h="640212">
                <a:tc>
                  <a:txBody>
                    <a:bodyPr/>
                    <a:lstStyle/>
                    <a:p>
                      <a:pPr algn="ctr"/>
                      <a:r>
                        <a:rPr lang="en-US" sz="1800" u="sng" dirty="0" smtClean="0"/>
                        <a:t>MPWMD Consideration</a:t>
                      </a:r>
                      <a:endParaRPr lang="en-US" sz="1800" u="sng" dirty="0"/>
                    </a:p>
                  </a:txBody>
                  <a:tcPr marT="45729" marB="45729"/>
                </a:tc>
                <a:tc>
                  <a:txBody>
                    <a:bodyPr/>
                    <a:lstStyle/>
                    <a:p>
                      <a:pPr algn="ctr"/>
                      <a:r>
                        <a:rPr lang="en-US" sz="1800" u="sng" dirty="0" smtClean="0"/>
                        <a:t>CALIFORNIA AMERICAN</a:t>
                      </a:r>
                      <a:r>
                        <a:rPr lang="en-US" sz="1800" u="sng" baseline="0" dirty="0" smtClean="0"/>
                        <a:t> WATER Response</a:t>
                      </a:r>
                      <a:endParaRPr lang="en-US" sz="1800" u="sng" dirty="0"/>
                    </a:p>
                  </a:txBody>
                  <a:tcPr marT="45729" marB="45729"/>
                </a:tc>
              </a:tr>
              <a:tr h="3087238">
                <a:tc>
                  <a:txBody>
                    <a:bodyPr/>
                    <a:lstStyle/>
                    <a:p>
                      <a:r>
                        <a:rPr lang="en-US" sz="1600" b="1" dirty="0" smtClean="0"/>
                        <a:t>In</a:t>
                      </a:r>
                      <a:r>
                        <a:rPr lang="en-US" sz="1600" b="1" baseline="0" dirty="0" smtClean="0"/>
                        <a:t> all cases, the CPUC should require – at that point in the future when permanent financing is considered – that the then – current market conditions be considered and, if warranted, the public participation in financing as outlined above be required. </a:t>
                      </a:r>
                      <a:endParaRPr lang="en-US" sz="1600" b="1" dirty="0"/>
                    </a:p>
                  </a:txBody>
                  <a:tcPr marT="45729" marB="45729"/>
                </a:tc>
                <a:tc>
                  <a:txBody>
                    <a:bodyPr/>
                    <a:lstStyle/>
                    <a:p>
                      <a:r>
                        <a:rPr lang="en-US" sz="1600" b="1" dirty="0" smtClean="0"/>
                        <a:t>CAW</a:t>
                      </a:r>
                      <a:r>
                        <a:rPr lang="en-US" sz="1600" b="1" baseline="0" dirty="0" smtClean="0"/>
                        <a:t> has proposed that in the case of SRF or long term debt, financing should be based on the current market conditions. </a:t>
                      </a:r>
                    </a:p>
                    <a:p>
                      <a:endParaRPr lang="en-US" sz="1600" b="1" baseline="0" dirty="0" smtClean="0"/>
                    </a:p>
                    <a:p>
                      <a:r>
                        <a:rPr lang="en-US" sz="1600" b="1" baseline="0" dirty="0" smtClean="0"/>
                        <a:t>The Commission cannot speculate on future conditions.  The Commission should only be obligated to review in future proceedings the actions taken by CAW and not hold control over future actions. </a:t>
                      </a:r>
                      <a:endParaRPr lang="en-US" sz="1600" b="1" dirty="0"/>
                    </a:p>
                  </a:txBody>
                  <a:tcPr marT="45729" marB="45729"/>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xfrm>
            <a:off x="8763000" y="6438900"/>
            <a:ext cx="381000" cy="304800"/>
          </a:xfrm>
          <a:noFill/>
        </p:spPr>
        <p:txBody>
          <a:bodyPr/>
          <a:lstStyle/>
          <a:p>
            <a:fld id="{AB253408-B915-4E36-9D61-B4317A5C1FDD}" type="slidenum">
              <a:rPr lang="en-US" smtClean="0">
                <a:latin typeface="Arial" charset="0"/>
                <a:ea typeface="ＭＳ Ｐゴシック" charset="-128"/>
              </a:rPr>
              <a:pPr/>
              <a:t>26</a:t>
            </a:fld>
            <a:endParaRPr lang="en-US" smtClean="0">
              <a:latin typeface="Arial" charset="0"/>
              <a:ea typeface="ＭＳ Ｐゴシック" charset="-128"/>
            </a:endParaRPr>
          </a:p>
        </p:txBody>
      </p:sp>
      <p:sp>
        <p:nvSpPr>
          <p:cNvPr id="29699" name="Rectangle 2"/>
          <p:cNvSpPr>
            <a:spLocks noGrp="1" noChangeArrowheads="1"/>
          </p:cNvSpPr>
          <p:nvPr>
            <p:ph type="title"/>
          </p:nvPr>
        </p:nvSpPr>
        <p:spPr>
          <a:xfrm>
            <a:off x="228600" y="838200"/>
            <a:ext cx="8534400" cy="434975"/>
          </a:xfrm>
        </p:spPr>
        <p:txBody>
          <a:bodyPr/>
          <a:lstStyle/>
          <a:p>
            <a:r>
              <a:rPr lang="en-US" smtClean="0"/>
              <a:t>Capital Financing Considerations #6  </a:t>
            </a:r>
            <a:endParaRPr lang="en-US" sz="1600" b="0" i="1" smtClean="0"/>
          </a:p>
        </p:txBody>
      </p:sp>
      <p:graphicFrame>
        <p:nvGraphicFramePr>
          <p:cNvPr id="4" name="Table 3"/>
          <p:cNvGraphicFramePr>
            <a:graphicFrameLocks noGrp="1"/>
          </p:cNvGraphicFramePr>
          <p:nvPr/>
        </p:nvGraphicFramePr>
        <p:xfrm>
          <a:off x="228600" y="1371600"/>
          <a:ext cx="8610600" cy="2217774"/>
        </p:xfrm>
        <a:graphic>
          <a:graphicData uri="http://schemas.openxmlformats.org/drawingml/2006/table">
            <a:tbl>
              <a:tblPr bandRow="1">
                <a:tableStyleId>{5C22544A-7EE6-4342-B048-85BDC9FD1C3A}</a:tableStyleId>
              </a:tblPr>
              <a:tblGrid>
                <a:gridCol w="4305300"/>
                <a:gridCol w="4305300"/>
              </a:tblGrid>
              <a:tr h="640038">
                <a:tc>
                  <a:txBody>
                    <a:bodyPr/>
                    <a:lstStyle/>
                    <a:p>
                      <a:pPr algn="ctr"/>
                      <a:r>
                        <a:rPr lang="en-US" sz="1800" u="sng" dirty="0" smtClean="0"/>
                        <a:t>MPWMD Consideration</a:t>
                      </a:r>
                      <a:endParaRPr lang="en-US" sz="1800" u="sng" dirty="0"/>
                    </a:p>
                  </a:txBody>
                  <a:tcPr marT="45717" marB="45717"/>
                </a:tc>
                <a:tc>
                  <a:txBody>
                    <a:bodyPr/>
                    <a:lstStyle/>
                    <a:p>
                      <a:pPr algn="ctr"/>
                      <a:r>
                        <a:rPr lang="en-US" sz="1800" u="sng" dirty="0" smtClean="0"/>
                        <a:t>CALIFORNIA AMERICAN</a:t>
                      </a:r>
                      <a:r>
                        <a:rPr lang="en-US" sz="1800" u="sng" baseline="0" dirty="0" smtClean="0"/>
                        <a:t> WATER Response</a:t>
                      </a:r>
                      <a:endParaRPr lang="en-US" sz="1800" u="sng" dirty="0"/>
                    </a:p>
                  </a:txBody>
                  <a:tcPr marT="45717" marB="45717"/>
                </a:tc>
              </a:tr>
              <a:tr h="1577700">
                <a:tc>
                  <a:txBody>
                    <a:bodyPr/>
                    <a:lstStyle/>
                    <a:p>
                      <a:r>
                        <a:rPr lang="en-US" sz="1600" b="1" dirty="0" smtClean="0"/>
                        <a:t>If it turns</a:t>
                      </a:r>
                      <a:r>
                        <a:rPr lang="en-US" sz="1600" b="1" baseline="0" dirty="0" smtClean="0"/>
                        <a:t> out that State Revolving Funds require a public partner, as it normally would in most cases, the District offers to serve in that role. </a:t>
                      </a:r>
                      <a:endParaRPr lang="en-US" sz="1600" b="1" dirty="0"/>
                    </a:p>
                  </a:txBody>
                  <a:tcPr marT="45717" marB="45717"/>
                </a:tc>
                <a:tc>
                  <a:txBody>
                    <a:bodyPr/>
                    <a:lstStyle/>
                    <a:p>
                      <a:r>
                        <a:rPr lang="en-US" sz="1600" b="1" dirty="0" smtClean="0"/>
                        <a:t>If required,</a:t>
                      </a:r>
                      <a:r>
                        <a:rPr lang="en-US" sz="1600" b="1" baseline="0" dirty="0" smtClean="0"/>
                        <a:t> CAW would consider an appropriate public partner. </a:t>
                      </a:r>
                      <a:endParaRPr lang="en-US" sz="1600" b="1" dirty="0"/>
                    </a:p>
                  </a:txBody>
                  <a:tcPr marT="45717" marB="45717"/>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04800" y="914400"/>
            <a:ext cx="8077200" cy="434975"/>
          </a:xfrm>
        </p:spPr>
        <p:txBody>
          <a:bodyPr/>
          <a:lstStyle/>
          <a:p>
            <a:r>
              <a:rPr lang="en-US" smtClean="0"/>
              <a:t>Key Assumptions</a:t>
            </a:r>
          </a:p>
        </p:txBody>
      </p:sp>
      <p:sp>
        <p:nvSpPr>
          <p:cNvPr id="6147" name="Content Placeholder 2"/>
          <p:cNvSpPr>
            <a:spLocks noGrp="1"/>
          </p:cNvSpPr>
          <p:nvPr>
            <p:ph idx="1"/>
          </p:nvPr>
        </p:nvSpPr>
        <p:spPr>
          <a:xfrm>
            <a:off x="381000" y="1371600"/>
            <a:ext cx="8382000" cy="5181600"/>
          </a:xfrm>
        </p:spPr>
        <p:txBody>
          <a:bodyPr/>
          <a:lstStyle/>
          <a:p>
            <a:r>
              <a:rPr lang="en-US" sz="1600" dirty="0" smtClean="0"/>
              <a:t>Plant Size scenarios</a:t>
            </a:r>
          </a:p>
          <a:p>
            <a:pPr lvl="1"/>
            <a:r>
              <a:rPr lang="en-US" sz="1600" dirty="0" smtClean="0"/>
              <a:t>9.0 MGD</a:t>
            </a:r>
          </a:p>
          <a:p>
            <a:pPr lvl="1"/>
            <a:r>
              <a:rPr lang="en-US" sz="1600" dirty="0" smtClean="0"/>
              <a:t>5.4 MGD, supplemented with 3,500 AFY of GWR</a:t>
            </a:r>
            <a:r>
              <a:rPr lang="en-US" sz="1600" baseline="30000" dirty="0" smtClean="0"/>
              <a:t>(1)</a:t>
            </a:r>
          </a:p>
          <a:p>
            <a:r>
              <a:rPr lang="en-US" sz="1600" dirty="0" smtClean="0"/>
              <a:t>Financing Scenarios:</a:t>
            </a:r>
          </a:p>
          <a:p>
            <a:pPr lvl="1"/>
            <a:r>
              <a:rPr lang="en-US" sz="1600" dirty="0" smtClean="0"/>
              <a:t>Primary Case -- SRF Debt &amp; CAW Equity</a:t>
            </a:r>
          </a:p>
          <a:p>
            <a:pPr lvl="1"/>
            <a:r>
              <a:rPr lang="en-US" sz="1600" dirty="0" smtClean="0"/>
              <a:t>Alternative Case – actual cost of debt &amp; CAW Equity</a:t>
            </a:r>
          </a:p>
          <a:p>
            <a:r>
              <a:rPr lang="en-US" sz="1600" dirty="0" smtClean="0"/>
              <a:t>Customer Surcharge totaling $99M</a:t>
            </a:r>
            <a:r>
              <a:rPr lang="en-US" sz="1600" b="0" baseline="30000" dirty="0" smtClean="0">
                <a:cs typeface="ＭＳ Ｐゴシック"/>
              </a:rPr>
              <a:t>(2)</a:t>
            </a:r>
          </a:p>
          <a:p>
            <a:r>
              <a:rPr lang="en-US" sz="1600" dirty="0" smtClean="0"/>
              <a:t>Utilize $20M of CAW short term debt during construction</a:t>
            </a:r>
          </a:p>
          <a:p>
            <a:r>
              <a:rPr lang="en-US" sz="1600" dirty="0" smtClean="0"/>
              <a:t>Cost of Capital:</a:t>
            </a:r>
          </a:p>
          <a:p>
            <a:pPr lvl="1"/>
            <a:r>
              <a:rPr lang="en-US" sz="1600" dirty="0" smtClean="0"/>
              <a:t>Cost of SRF Debt 2.50%</a:t>
            </a:r>
          </a:p>
          <a:p>
            <a:pPr lvl="1"/>
            <a:r>
              <a:rPr lang="en-US" sz="1600" dirty="0" smtClean="0"/>
              <a:t>Cost of Equity:  9.99%</a:t>
            </a:r>
          </a:p>
          <a:p>
            <a:pPr lvl="1"/>
            <a:r>
              <a:rPr lang="en-US" sz="1600" dirty="0" smtClean="0"/>
              <a:t>53% equity / 47% debt</a:t>
            </a:r>
          </a:p>
          <a:p>
            <a:pPr lvl="1"/>
            <a:r>
              <a:rPr lang="en-US" sz="1600" dirty="0" smtClean="0"/>
              <a:t>Cost of CAW Debt:  5.00%</a:t>
            </a:r>
            <a:r>
              <a:rPr lang="en-US" sz="1600" baseline="30000" dirty="0" smtClean="0"/>
              <a:t> </a:t>
            </a:r>
            <a:r>
              <a:rPr lang="en-US" sz="1600" dirty="0" smtClean="0"/>
              <a:t>market</a:t>
            </a:r>
            <a:r>
              <a:rPr lang="en-US" sz="1600" baseline="30000" dirty="0" smtClean="0"/>
              <a:t>(3)</a:t>
            </a:r>
            <a:r>
              <a:rPr lang="en-US" sz="1600" dirty="0" smtClean="0"/>
              <a:t> (vs. 6.63% authorized)</a:t>
            </a:r>
          </a:p>
          <a:p>
            <a:r>
              <a:rPr lang="en-US" sz="1600" dirty="0" smtClean="0"/>
              <a:t>Property taxes avoided on plant funded with SRF and Surcharge #2</a:t>
            </a:r>
          </a:p>
          <a:p>
            <a:endParaRPr lang="en-US" sz="1800" baseline="30000" dirty="0" smtClean="0"/>
          </a:p>
        </p:txBody>
      </p:sp>
      <p:sp>
        <p:nvSpPr>
          <p:cNvPr id="6148" name="Slide Number Placeholder 3"/>
          <p:cNvSpPr>
            <a:spLocks noGrp="1"/>
          </p:cNvSpPr>
          <p:nvPr>
            <p:ph type="sldNum" sz="quarter" idx="10"/>
          </p:nvPr>
        </p:nvSpPr>
        <p:spPr>
          <a:noFill/>
        </p:spPr>
        <p:txBody>
          <a:bodyPr/>
          <a:lstStyle/>
          <a:p>
            <a:fld id="{51214EFE-E5D7-4170-9461-BEBB6DC68089}" type="slidenum">
              <a:rPr lang="en-US" smtClean="0">
                <a:latin typeface="Arial" charset="0"/>
                <a:ea typeface="ＭＳ Ｐゴシック" charset="-128"/>
              </a:rPr>
              <a:pPr/>
              <a:t>3</a:t>
            </a:fld>
            <a:endParaRPr lang="en-US" smtClean="0">
              <a:latin typeface="Arial" charset="0"/>
              <a:ea typeface="ＭＳ Ｐゴシック" charset="-128"/>
            </a:endParaRPr>
          </a:p>
        </p:txBody>
      </p:sp>
      <p:sp>
        <p:nvSpPr>
          <p:cNvPr id="6149" name="TextBox 4"/>
          <p:cNvSpPr txBox="1">
            <a:spLocks noChangeArrowheads="1"/>
          </p:cNvSpPr>
          <p:nvPr/>
        </p:nvSpPr>
        <p:spPr bwMode="auto">
          <a:xfrm>
            <a:off x="304800" y="5638800"/>
            <a:ext cx="8382000" cy="830997"/>
          </a:xfrm>
          <a:prstGeom prst="rect">
            <a:avLst/>
          </a:prstGeom>
          <a:noFill/>
          <a:ln w="9525">
            <a:noFill/>
            <a:miter lim="800000"/>
            <a:headEnd/>
            <a:tailEnd/>
          </a:ln>
        </p:spPr>
        <p:txBody>
          <a:bodyPr>
            <a:spAutoFit/>
          </a:bodyPr>
          <a:lstStyle/>
          <a:p>
            <a:pPr marL="228600" indent="-228600">
              <a:buFontTx/>
              <a:buAutoNum type="arabicParenBoth"/>
            </a:pPr>
            <a:r>
              <a:rPr lang="en-US" sz="1200" dirty="0"/>
              <a:t>GWR is assumed to cost between $2,500/AF to $3,000/AF based on information provided by the </a:t>
            </a:r>
            <a:r>
              <a:rPr lang="en-US" sz="1200" dirty="0" smtClean="0"/>
              <a:t>MRWPCA</a:t>
            </a:r>
          </a:p>
          <a:p>
            <a:pPr marL="228600" indent="-228600">
              <a:buFontTx/>
              <a:buAutoNum type="arabicParenBoth"/>
            </a:pPr>
            <a:r>
              <a:rPr lang="en-US" sz="1200" dirty="0" smtClean="0"/>
              <a:t>$99 M equals about 33% of rate base. Currently, contributions equal about 10% of rate base.</a:t>
            </a:r>
          </a:p>
          <a:p>
            <a:pPr marL="228600" indent="-228600">
              <a:buFontTx/>
              <a:buAutoNum type="arabicParenBoth"/>
            </a:pPr>
            <a:r>
              <a:rPr lang="en-US" sz="1200" dirty="0" smtClean="0"/>
              <a:t>Current </a:t>
            </a:r>
            <a:r>
              <a:rPr lang="en-US" sz="1200" dirty="0"/>
              <a:t>market rate for AWK 30-year debt is approximately 4.5%, for both taxable and tax-exempt issuances.  S&amp;P and Moody’s recently raised their outlook for AW debt, which could </a:t>
            </a:r>
            <a:r>
              <a:rPr lang="en-US" sz="1200" dirty="0" smtClean="0"/>
              <a:t>result in lower future debt </a:t>
            </a:r>
            <a:r>
              <a:rPr lang="en-US" sz="1200" dirty="0"/>
              <a:t>costs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xfrm>
            <a:off x="8763000" y="6438900"/>
            <a:ext cx="381000" cy="304800"/>
          </a:xfrm>
          <a:noFill/>
        </p:spPr>
        <p:txBody>
          <a:bodyPr/>
          <a:lstStyle/>
          <a:p>
            <a:fld id="{CEA8AF68-456C-4D71-B88B-9760BF952EBC}" type="slidenum">
              <a:rPr lang="en-US" smtClean="0">
                <a:latin typeface="Arial" charset="0"/>
                <a:ea typeface="ＭＳ Ｐゴシック" charset="-128"/>
              </a:rPr>
              <a:pPr/>
              <a:t>4</a:t>
            </a:fld>
            <a:endParaRPr lang="en-US" smtClean="0">
              <a:latin typeface="Arial" charset="0"/>
              <a:ea typeface="ＭＳ Ｐゴシック" charset="-128"/>
            </a:endParaRPr>
          </a:p>
        </p:txBody>
      </p:sp>
      <p:sp>
        <p:nvSpPr>
          <p:cNvPr id="7171" name="Rectangle 2"/>
          <p:cNvSpPr>
            <a:spLocks noGrp="1" noChangeArrowheads="1"/>
          </p:cNvSpPr>
          <p:nvPr>
            <p:ph type="title"/>
          </p:nvPr>
        </p:nvSpPr>
        <p:spPr>
          <a:xfrm>
            <a:off x="304800" y="762000"/>
            <a:ext cx="8534400" cy="434975"/>
          </a:xfrm>
        </p:spPr>
        <p:txBody>
          <a:bodyPr/>
          <a:lstStyle/>
          <a:p>
            <a:r>
              <a:rPr lang="en-US" dirty="0" smtClean="0"/>
              <a:t>CAW </a:t>
            </a:r>
            <a:r>
              <a:rPr lang="en-US" dirty="0" smtClean="0"/>
              <a:t>Strategy to Limit Revenue Requirement</a:t>
            </a:r>
            <a:endParaRPr lang="en-US" sz="1800" b="0" i="1" dirty="0" smtClean="0"/>
          </a:p>
        </p:txBody>
      </p:sp>
      <p:sp>
        <p:nvSpPr>
          <p:cNvPr id="7172" name="Rectangle 3"/>
          <p:cNvSpPr>
            <a:spLocks noChangeArrowheads="1"/>
          </p:cNvSpPr>
          <p:nvPr/>
        </p:nvSpPr>
        <p:spPr bwMode="auto">
          <a:xfrm>
            <a:off x="457200" y="1084263"/>
            <a:ext cx="8305800" cy="5410200"/>
          </a:xfrm>
          <a:prstGeom prst="rect">
            <a:avLst/>
          </a:prstGeom>
          <a:noFill/>
          <a:ln w="9525">
            <a:noFill/>
            <a:miter lim="800000"/>
            <a:headEnd/>
            <a:tailEnd/>
          </a:ln>
        </p:spPr>
        <p:txBody>
          <a:bodyPr/>
          <a:lstStyle/>
          <a:p>
            <a:pPr marL="285750" indent="-285750">
              <a:lnSpc>
                <a:spcPct val="80000"/>
              </a:lnSpc>
              <a:spcBef>
                <a:spcPct val="20000"/>
              </a:spcBef>
              <a:buClr>
                <a:schemeClr val="accent2"/>
              </a:buClr>
            </a:pPr>
            <a:endParaRPr lang="en-US" sz="1800" b="1" dirty="0"/>
          </a:p>
          <a:p>
            <a:pPr marL="285750" indent="-285750">
              <a:lnSpc>
                <a:spcPct val="80000"/>
              </a:lnSpc>
              <a:spcBef>
                <a:spcPct val="20000"/>
              </a:spcBef>
              <a:buClr>
                <a:schemeClr val="accent2"/>
              </a:buClr>
              <a:buFontTx/>
              <a:buChar char="•"/>
            </a:pPr>
            <a:r>
              <a:rPr lang="en-US" b="1" dirty="0"/>
              <a:t>We believe the entire project, including the pipeline, qualifies for SRF loans</a:t>
            </a:r>
          </a:p>
          <a:p>
            <a:pPr marL="285750" indent="-285750">
              <a:lnSpc>
                <a:spcPct val="80000"/>
              </a:lnSpc>
              <a:spcBef>
                <a:spcPct val="20000"/>
              </a:spcBef>
              <a:buClr>
                <a:schemeClr val="accent2"/>
              </a:buClr>
              <a:buFontTx/>
              <a:buChar char="•"/>
            </a:pPr>
            <a:endParaRPr lang="en-US" b="1" dirty="0"/>
          </a:p>
          <a:p>
            <a:pPr marL="285750" indent="-285750">
              <a:lnSpc>
                <a:spcPct val="80000"/>
              </a:lnSpc>
              <a:spcBef>
                <a:spcPct val="20000"/>
              </a:spcBef>
              <a:buClr>
                <a:schemeClr val="accent2"/>
              </a:buClr>
              <a:buFontTx/>
              <a:buChar char="•"/>
            </a:pPr>
            <a:r>
              <a:rPr lang="en-US" b="1" dirty="0"/>
              <a:t>We </a:t>
            </a:r>
            <a:r>
              <a:rPr lang="en-US" b="1" dirty="0" smtClean="0"/>
              <a:t>have proposed </a:t>
            </a:r>
            <a:r>
              <a:rPr lang="en-US" b="1" dirty="0"/>
              <a:t>a rate base offset of $100M through a surcharge on customers’ bills</a:t>
            </a:r>
          </a:p>
          <a:p>
            <a:pPr marL="285750" indent="-285750">
              <a:lnSpc>
                <a:spcPct val="80000"/>
              </a:lnSpc>
              <a:spcBef>
                <a:spcPct val="20000"/>
              </a:spcBef>
              <a:buClr>
                <a:schemeClr val="accent2"/>
              </a:buClr>
              <a:buFontTx/>
              <a:buChar char="•"/>
            </a:pPr>
            <a:endParaRPr lang="en-US" b="1" dirty="0"/>
          </a:p>
          <a:p>
            <a:pPr marL="285750" indent="-285750">
              <a:lnSpc>
                <a:spcPct val="80000"/>
              </a:lnSpc>
              <a:spcBef>
                <a:spcPct val="20000"/>
              </a:spcBef>
              <a:buClr>
                <a:schemeClr val="accent2"/>
              </a:buClr>
              <a:buFontTx/>
              <a:buChar char="•"/>
            </a:pPr>
            <a:r>
              <a:rPr lang="en-US" b="1" dirty="0"/>
              <a:t>We will use $15M - $20M of our short-term credit capacity to extend the period between draws and limit interest expense during construction</a:t>
            </a:r>
          </a:p>
          <a:p>
            <a:pPr marL="285750" indent="-285750">
              <a:lnSpc>
                <a:spcPct val="80000"/>
              </a:lnSpc>
              <a:spcBef>
                <a:spcPct val="20000"/>
              </a:spcBef>
              <a:buClr>
                <a:schemeClr val="accent2"/>
              </a:buClr>
              <a:buFontTx/>
              <a:buChar char="•"/>
            </a:pPr>
            <a:endParaRPr lang="en-US" b="1" dirty="0"/>
          </a:p>
          <a:p>
            <a:pPr marL="285750" indent="-285750">
              <a:lnSpc>
                <a:spcPct val="80000"/>
              </a:lnSpc>
              <a:spcBef>
                <a:spcPct val="20000"/>
              </a:spcBef>
              <a:buClr>
                <a:schemeClr val="accent2"/>
              </a:buClr>
              <a:buFontTx/>
              <a:buChar char="•"/>
            </a:pPr>
            <a:r>
              <a:rPr lang="en-US" b="1" dirty="0"/>
              <a:t>The surcharge and SRF amounts are exempt from real property taxes, at an annual savings of $2.5M</a:t>
            </a:r>
          </a:p>
          <a:p>
            <a:pPr marL="285750" indent="-285750">
              <a:lnSpc>
                <a:spcPct val="80000"/>
              </a:lnSpc>
              <a:spcBef>
                <a:spcPct val="20000"/>
              </a:spcBef>
              <a:buClr>
                <a:schemeClr val="accent2"/>
              </a:buClr>
            </a:pPr>
            <a:endParaRPr lang="en-US" sz="1600" b="1" dirty="0"/>
          </a:p>
          <a:p>
            <a:pPr marL="285750" indent="-285750">
              <a:lnSpc>
                <a:spcPct val="80000"/>
              </a:lnSpc>
              <a:spcBef>
                <a:spcPct val="20000"/>
              </a:spcBef>
              <a:buClr>
                <a:schemeClr val="accent2"/>
              </a:buClr>
            </a:pPr>
            <a:endParaRPr lang="en-US" sz="1300" dirty="0"/>
          </a:p>
          <a:p>
            <a:pPr marL="285750" indent="-285750">
              <a:lnSpc>
                <a:spcPct val="80000"/>
              </a:lnSpc>
              <a:spcBef>
                <a:spcPct val="20000"/>
              </a:spcBef>
              <a:buClr>
                <a:schemeClr val="accent2"/>
              </a:buClr>
            </a:pPr>
            <a:endParaRPr lang="en-US" sz="1300" dirty="0"/>
          </a:p>
          <a:p>
            <a:pPr marL="285750" indent="-285750">
              <a:lnSpc>
                <a:spcPct val="80000"/>
              </a:lnSpc>
              <a:spcBef>
                <a:spcPct val="20000"/>
              </a:spcBef>
              <a:buClr>
                <a:schemeClr val="accent2"/>
              </a:buClr>
            </a:pPr>
            <a:endParaRPr lang="en-US" sz="1300" dirty="0"/>
          </a:p>
          <a:p>
            <a:pPr marL="285750" indent="-285750">
              <a:lnSpc>
                <a:spcPct val="80000"/>
              </a:lnSpc>
              <a:spcBef>
                <a:spcPct val="20000"/>
              </a:spcBef>
              <a:buClr>
                <a:schemeClr val="accent2"/>
              </a:buClr>
            </a:pPr>
            <a:endParaRPr lang="en-US" sz="1300" dirty="0"/>
          </a:p>
          <a:p>
            <a:pPr marL="285750" indent="-285750">
              <a:lnSpc>
                <a:spcPct val="80000"/>
              </a:lnSpc>
              <a:spcBef>
                <a:spcPct val="20000"/>
              </a:spcBef>
              <a:buClr>
                <a:schemeClr val="accent2"/>
              </a:buClr>
            </a:pPr>
            <a:endParaRPr lang="en-US" sz="1300" dirty="0"/>
          </a:p>
          <a:p>
            <a:pPr marL="1200150" lvl="2" indent="-285750">
              <a:lnSpc>
                <a:spcPct val="80000"/>
              </a:lnSpc>
              <a:spcBef>
                <a:spcPct val="20000"/>
              </a:spcBef>
              <a:buClr>
                <a:schemeClr val="accent2"/>
              </a:buClr>
            </a:pPr>
            <a:endParaRPr lang="en-US" sz="1300" dirty="0"/>
          </a:p>
          <a:p>
            <a:pPr marL="285750" indent="-285750">
              <a:lnSpc>
                <a:spcPct val="80000"/>
              </a:lnSpc>
              <a:spcBef>
                <a:spcPct val="20000"/>
              </a:spcBef>
              <a:buClr>
                <a:schemeClr val="accent2"/>
              </a:buClr>
            </a:pPr>
            <a:endParaRPr lang="en-US" sz="1300" dirty="0"/>
          </a:p>
          <a:p>
            <a:pPr marL="285750" indent="-285750">
              <a:lnSpc>
                <a:spcPct val="80000"/>
              </a:lnSpc>
              <a:spcBef>
                <a:spcPct val="20000"/>
              </a:spcBef>
              <a:buClr>
                <a:schemeClr val="accent2"/>
              </a:buClr>
            </a:pPr>
            <a:endParaRPr lang="en-US" sz="1300" dirty="0"/>
          </a:p>
          <a:p>
            <a:pPr marL="285750" indent="-285750">
              <a:lnSpc>
                <a:spcPct val="80000"/>
              </a:lnSpc>
              <a:spcBef>
                <a:spcPct val="20000"/>
              </a:spcBef>
              <a:buClr>
                <a:schemeClr val="accent2"/>
              </a:buClr>
            </a:pPr>
            <a:endParaRPr lang="en-US" sz="13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xfrm>
            <a:off x="8877300" y="6553200"/>
            <a:ext cx="381000" cy="304800"/>
          </a:xfrm>
          <a:noFill/>
        </p:spPr>
        <p:txBody>
          <a:bodyPr/>
          <a:lstStyle/>
          <a:p>
            <a:fld id="{83721743-3520-4264-B9B6-1E0C1A316482}" type="slidenum">
              <a:rPr lang="en-US" smtClean="0">
                <a:latin typeface="Arial" charset="0"/>
                <a:ea typeface="ＭＳ Ｐゴシック" charset="-128"/>
              </a:rPr>
              <a:pPr/>
              <a:t>5</a:t>
            </a:fld>
            <a:endParaRPr lang="en-US" smtClean="0">
              <a:latin typeface="Arial" charset="0"/>
              <a:ea typeface="ＭＳ Ｐゴシック" charset="-128"/>
            </a:endParaRPr>
          </a:p>
        </p:txBody>
      </p:sp>
      <p:sp>
        <p:nvSpPr>
          <p:cNvPr id="8195" name="Rectangle 2"/>
          <p:cNvSpPr>
            <a:spLocks noGrp="1" noChangeArrowheads="1"/>
          </p:cNvSpPr>
          <p:nvPr>
            <p:ph type="title"/>
          </p:nvPr>
        </p:nvSpPr>
        <p:spPr>
          <a:xfrm>
            <a:off x="457200" y="990600"/>
            <a:ext cx="8077200" cy="434975"/>
          </a:xfrm>
        </p:spPr>
        <p:txBody>
          <a:bodyPr/>
          <a:lstStyle/>
          <a:p>
            <a:r>
              <a:rPr lang="en-US" smtClean="0"/>
              <a:t>Capital &amp; Financing Summary For Desal Plant</a:t>
            </a:r>
            <a:endParaRPr lang="en-US" sz="2000" b="0" i="1" smtClean="0"/>
          </a:p>
        </p:txBody>
      </p:sp>
      <p:sp>
        <p:nvSpPr>
          <p:cNvPr id="819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8197"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8198"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8199" name="Text Box 121"/>
          <p:cNvSpPr txBox="1">
            <a:spLocks noChangeArrowheads="1"/>
          </p:cNvSpPr>
          <p:nvPr/>
        </p:nvSpPr>
        <p:spPr bwMode="auto">
          <a:xfrm>
            <a:off x="0" y="6134100"/>
            <a:ext cx="8915400" cy="717550"/>
          </a:xfrm>
          <a:prstGeom prst="rect">
            <a:avLst/>
          </a:prstGeom>
          <a:noFill/>
          <a:ln w="9525">
            <a:noFill/>
            <a:miter lim="800000"/>
            <a:headEnd/>
            <a:tailEnd/>
          </a:ln>
        </p:spPr>
        <p:txBody>
          <a:bodyPr>
            <a:spAutoFit/>
          </a:bodyPr>
          <a:lstStyle/>
          <a:p>
            <a:pPr>
              <a:spcBef>
                <a:spcPct val="50000"/>
              </a:spcBef>
            </a:pPr>
            <a:r>
              <a:rPr lang="en-US" sz="1100" dirty="0"/>
              <a:t>¹ </a:t>
            </a:r>
            <a:r>
              <a:rPr lang="en-US" sz="1100" dirty="0" smtClean="0"/>
              <a:t> </a:t>
            </a:r>
            <a:r>
              <a:rPr lang="en-US" sz="1000" dirty="0" smtClean="0"/>
              <a:t>As </a:t>
            </a:r>
            <a:r>
              <a:rPr lang="en-US" sz="1000" dirty="0"/>
              <a:t>compared to approved WPA equivalent of $277.5M ($297.5 original RDP cost, minus $6M maintenance reserve and $14M pre-effective costs)</a:t>
            </a:r>
          </a:p>
          <a:p>
            <a:pPr>
              <a:spcBef>
                <a:spcPct val="50000"/>
              </a:spcBef>
            </a:pPr>
            <a:r>
              <a:rPr lang="en-US" sz="1000" dirty="0"/>
              <a:t>² </a:t>
            </a:r>
            <a:r>
              <a:rPr lang="en-US" sz="1000" dirty="0" smtClean="0"/>
              <a:t> Includes </a:t>
            </a:r>
            <a:r>
              <a:rPr lang="en-US" sz="1000" dirty="0" err="1"/>
              <a:t>Desal</a:t>
            </a:r>
            <a:r>
              <a:rPr lang="en-US" sz="1000" dirty="0"/>
              <a:t> Plant </a:t>
            </a:r>
            <a:r>
              <a:rPr lang="en-US" sz="1000" dirty="0" smtClean="0"/>
              <a:t>only. The CAW </a:t>
            </a:r>
            <a:r>
              <a:rPr lang="en-US" sz="1000" dirty="0" smtClean="0"/>
              <a:t>in-service area facilities Re</a:t>
            </a:r>
            <a:r>
              <a:rPr lang="en-US" sz="1000" dirty="0" smtClean="0"/>
              <a:t>venue </a:t>
            </a:r>
            <a:r>
              <a:rPr lang="en-US" sz="1000" dirty="0"/>
              <a:t>Requirement </a:t>
            </a:r>
            <a:r>
              <a:rPr lang="en-US" sz="1000" dirty="0" smtClean="0"/>
              <a:t>is estimated </a:t>
            </a:r>
            <a:r>
              <a:rPr lang="en-US" sz="1000" dirty="0"/>
              <a:t>at an additional $13.2M with SRF</a:t>
            </a:r>
          </a:p>
          <a:p>
            <a:pPr>
              <a:spcBef>
                <a:spcPct val="50000"/>
              </a:spcBef>
            </a:pPr>
            <a:r>
              <a:rPr lang="en-US" sz="1000" dirty="0"/>
              <a:t>³  Based on assumed cost of $2,500/AFY </a:t>
            </a:r>
          </a:p>
        </p:txBody>
      </p:sp>
      <p:graphicFrame>
        <p:nvGraphicFramePr>
          <p:cNvPr id="27" name="Table 26"/>
          <p:cNvGraphicFramePr>
            <a:graphicFrameLocks noGrp="1"/>
          </p:cNvGraphicFramePr>
          <p:nvPr/>
        </p:nvGraphicFramePr>
        <p:xfrm>
          <a:off x="3200400" y="1549400"/>
          <a:ext cx="5791200" cy="1924110"/>
        </p:xfrm>
        <a:graphic>
          <a:graphicData uri="http://schemas.openxmlformats.org/drawingml/2006/table">
            <a:tbl>
              <a:tblPr firstRow="1" bandRow="1">
                <a:tableStyleId>{5C22544A-7EE6-4342-B048-85BDC9FD1C3A}</a:tableStyleId>
              </a:tblPr>
              <a:tblGrid>
                <a:gridCol w="2433982"/>
                <a:gridCol w="1678609"/>
                <a:gridCol w="1678609"/>
              </a:tblGrid>
              <a:tr h="335257">
                <a:tc gridSpan="3">
                  <a:txBody>
                    <a:bodyPr/>
                    <a:lstStyle/>
                    <a:p>
                      <a:pPr algn="ctr"/>
                      <a:r>
                        <a:rPr lang="en-US" sz="1600" dirty="0" smtClean="0"/>
                        <a:t>9.0 MGD (10,200 AFY)  </a:t>
                      </a:r>
                      <a:endParaRPr lang="en-US" sz="1600" dirty="0"/>
                    </a:p>
                  </a:txBody>
                  <a:tcPr marT="45717" marB="45717"/>
                </a:tc>
                <a:tc hMerge="1">
                  <a:txBody>
                    <a:bodyPr/>
                    <a:lstStyle/>
                    <a:p>
                      <a:endParaRPr lang="en-US" dirty="0"/>
                    </a:p>
                  </a:txBody>
                  <a:tcPr/>
                </a:tc>
                <a:tc hMerge="1">
                  <a:txBody>
                    <a:bodyPr/>
                    <a:lstStyle/>
                    <a:p>
                      <a:pPr algn="ctr"/>
                      <a:endParaRPr lang="en-US" sz="1600" dirty="0"/>
                    </a:p>
                  </a:txBody>
                  <a:tcPr/>
                </a:tc>
              </a:tr>
              <a:tr h="365735">
                <a:tc>
                  <a:txBody>
                    <a:bodyPr/>
                    <a:lstStyle/>
                    <a:p>
                      <a:endParaRPr lang="en-US" sz="1800" dirty="0"/>
                    </a:p>
                  </a:txBody>
                  <a:tcPr marT="45717" marB="45717"/>
                </a:tc>
                <a:tc>
                  <a:txBody>
                    <a:bodyPr/>
                    <a:lstStyle/>
                    <a:p>
                      <a:pPr algn="ctr"/>
                      <a:r>
                        <a:rPr lang="en-US" sz="1400" b="1" dirty="0" smtClean="0">
                          <a:solidFill>
                            <a:schemeClr val="tx1"/>
                          </a:solidFill>
                        </a:rPr>
                        <a:t>SRF</a:t>
                      </a:r>
                      <a:endParaRPr lang="en-US" sz="1400" b="1" dirty="0">
                        <a:solidFill>
                          <a:schemeClr val="tx1"/>
                        </a:solidFill>
                      </a:endParaRPr>
                    </a:p>
                  </a:txBody>
                  <a:tcPr marT="45717" marB="45717" anchor="ctr"/>
                </a:tc>
                <a:tc>
                  <a:txBody>
                    <a:bodyPr/>
                    <a:lstStyle/>
                    <a:p>
                      <a:pPr algn="ctr"/>
                      <a:r>
                        <a:rPr lang="en-US" sz="1400" b="1" dirty="0" smtClean="0">
                          <a:solidFill>
                            <a:schemeClr val="tx1"/>
                          </a:solidFill>
                        </a:rPr>
                        <a:t>No SRF</a:t>
                      </a:r>
                      <a:endParaRPr lang="en-US" sz="1400" b="1" dirty="0">
                        <a:solidFill>
                          <a:schemeClr val="tx1"/>
                        </a:solidFill>
                      </a:endParaRPr>
                    </a:p>
                  </a:txBody>
                  <a:tcPr marT="45717" marB="45717" anchor="ctr"/>
                </a:tc>
              </a:tr>
              <a:tr h="289540">
                <a:tc>
                  <a:txBody>
                    <a:bodyPr/>
                    <a:lstStyle/>
                    <a:p>
                      <a:r>
                        <a:rPr lang="en-US" sz="1200" b="1" dirty="0" err="1" smtClean="0"/>
                        <a:t>Desal</a:t>
                      </a:r>
                      <a:r>
                        <a:rPr lang="en-US" sz="1200" b="1" dirty="0" smtClean="0"/>
                        <a:t> Plant Capital Cost</a:t>
                      </a:r>
                      <a:endParaRPr lang="en-US" sz="1200" b="1" dirty="0"/>
                    </a:p>
                  </a:txBody>
                  <a:tcPr marT="45717" marB="45717"/>
                </a:tc>
                <a:tc>
                  <a:txBody>
                    <a:bodyPr/>
                    <a:lstStyle/>
                    <a:p>
                      <a:pPr algn="ctr"/>
                      <a:r>
                        <a:rPr lang="en-US" sz="1200" b="1" dirty="0" smtClean="0">
                          <a:solidFill>
                            <a:schemeClr val="tx1"/>
                          </a:solidFill>
                        </a:rPr>
                        <a:t>$260M¹</a:t>
                      </a:r>
                      <a:endParaRPr lang="en-US" sz="1200" b="1" dirty="0">
                        <a:solidFill>
                          <a:schemeClr val="tx1"/>
                        </a:solidFill>
                      </a:endParaRPr>
                    </a:p>
                  </a:txBody>
                  <a:tcPr marT="45717" marB="45717" anchor="ctr"/>
                </a:tc>
                <a:tc>
                  <a:txBody>
                    <a:bodyPr/>
                    <a:lstStyle/>
                    <a:p>
                      <a:pPr algn="ctr"/>
                      <a:r>
                        <a:rPr lang="en-US" sz="1200" b="1" dirty="0" smtClean="0">
                          <a:solidFill>
                            <a:schemeClr val="tx1"/>
                          </a:solidFill>
                        </a:rPr>
                        <a:t>$260M¹</a:t>
                      </a:r>
                      <a:endParaRPr lang="en-US" sz="1200" b="1" dirty="0">
                        <a:solidFill>
                          <a:schemeClr val="tx1"/>
                        </a:solidFill>
                      </a:endParaRPr>
                    </a:p>
                  </a:txBody>
                  <a:tcPr marT="45717" marB="45717" anchor="ctr"/>
                </a:tc>
              </a:tr>
              <a:tr h="476348">
                <a:tc>
                  <a:txBody>
                    <a:bodyPr/>
                    <a:lstStyle/>
                    <a:p>
                      <a:r>
                        <a:rPr lang="en-US" sz="1200" b="1" dirty="0" smtClean="0"/>
                        <a:t>Weighted Average Cost of Financing (w/contributions)</a:t>
                      </a:r>
                      <a:endParaRPr lang="en-US" sz="1200" b="1" dirty="0"/>
                    </a:p>
                  </a:txBody>
                  <a:tcPr marT="45717" marB="45717" anchor="ctr"/>
                </a:tc>
                <a:tc>
                  <a:txBody>
                    <a:bodyPr/>
                    <a:lstStyle/>
                    <a:p>
                      <a:pPr algn="ctr"/>
                      <a:r>
                        <a:rPr lang="en-US" sz="1200" b="1" dirty="0" smtClean="0"/>
                        <a:t>4.00%</a:t>
                      </a:r>
                      <a:endParaRPr lang="en-US" sz="1200" b="1" dirty="0"/>
                    </a:p>
                  </a:txBody>
                  <a:tcPr marT="45717" marB="45717" anchor="ctr"/>
                </a:tc>
                <a:tc>
                  <a:txBody>
                    <a:bodyPr/>
                    <a:lstStyle/>
                    <a:p>
                      <a:pPr algn="ctr"/>
                      <a:r>
                        <a:rPr lang="en-US" sz="1200" b="1" dirty="0" smtClean="0"/>
                        <a:t>4.73%</a:t>
                      </a:r>
                      <a:endParaRPr lang="en-US" sz="1200" b="1" dirty="0"/>
                    </a:p>
                  </a:txBody>
                  <a:tcPr marT="45717" marB="45717" anchor="ctr"/>
                </a:tc>
              </a:tr>
              <a:tr h="457169">
                <a:tc>
                  <a:txBody>
                    <a:bodyPr/>
                    <a:lstStyle/>
                    <a:p>
                      <a:r>
                        <a:rPr lang="en-US" sz="1200" b="1" dirty="0" smtClean="0"/>
                        <a:t>1st Year Revenue Requirement²</a:t>
                      </a:r>
                      <a:endParaRPr lang="en-US" sz="1200" b="1" dirty="0"/>
                    </a:p>
                  </a:txBody>
                  <a:tcPr marT="45717" marB="45717" anchor="ctr"/>
                </a:tc>
                <a:tc>
                  <a:txBody>
                    <a:bodyPr/>
                    <a:lstStyle/>
                    <a:p>
                      <a:pPr algn="ctr"/>
                      <a:r>
                        <a:rPr lang="en-US" sz="1200" b="1" dirty="0" smtClean="0"/>
                        <a:t>$30.7M</a:t>
                      </a:r>
                      <a:endParaRPr lang="en-US" sz="1200" b="1" dirty="0"/>
                    </a:p>
                  </a:txBody>
                  <a:tcPr marT="45717" marB="45717" anchor="ctr"/>
                </a:tc>
                <a:tc>
                  <a:txBody>
                    <a:bodyPr/>
                    <a:lstStyle/>
                    <a:p>
                      <a:pPr algn="ctr"/>
                      <a:r>
                        <a:rPr lang="en-US" sz="1200" b="1" dirty="0" smtClean="0"/>
                        <a:t>$33.3M</a:t>
                      </a:r>
                      <a:endParaRPr lang="en-US" sz="1200" b="1" dirty="0"/>
                    </a:p>
                  </a:txBody>
                  <a:tcPr marT="45717" marB="45717" anchor="ctr"/>
                </a:tc>
              </a:tr>
            </a:tbl>
          </a:graphicData>
        </a:graphic>
      </p:graphicFrame>
      <p:graphicFrame>
        <p:nvGraphicFramePr>
          <p:cNvPr id="28" name="Table 27"/>
          <p:cNvGraphicFramePr>
            <a:graphicFrameLocks noGrp="1"/>
          </p:cNvGraphicFramePr>
          <p:nvPr/>
        </p:nvGraphicFramePr>
        <p:xfrm>
          <a:off x="3213100" y="3632200"/>
          <a:ext cx="5778499" cy="2467272"/>
        </p:xfrm>
        <a:graphic>
          <a:graphicData uri="http://schemas.openxmlformats.org/drawingml/2006/table">
            <a:tbl>
              <a:tblPr firstRow="1" bandRow="1">
                <a:tableStyleId>{5C22544A-7EE6-4342-B048-85BDC9FD1C3A}</a:tableStyleId>
              </a:tblPr>
              <a:tblGrid>
                <a:gridCol w="2428645"/>
                <a:gridCol w="1674927"/>
                <a:gridCol w="1674927"/>
              </a:tblGrid>
              <a:tr h="335219">
                <a:tc gridSpan="3">
                  <a:txBody>
                    <a:bodyPr/>
                    <a:lstStyle/>
                    <a:p>
                      <a:pPr algn="ctr"/>
                      <a:r>
                        <a:rPr lang="en-US" sz="1600" dirty="0" smtClean="0"/>
                        <a:t>5.4 MGD (5,500 AFY)  w/ 3,500 AFY GWR</a:t>
                      </a:r>
                      <a:endParaRPr lang="en-US" sz="1600" dirty="0"/>
                    </a:p>
                  </a:txBody>
                  <a:tcPr marT="45712" marB="45712"/>
                </a:tc>
                <a:tc hMerge="1">
                  <a:txBody>
                    <a:bodyPr/>
                    <a:lstStyle/>
                    <a:p>
                      <a:endParaRPr lang="en-US" dirty="0"/>
                    </a:p>
                  </a:txBody>
                  <a:tcPr/>
                </a:tc>
                <a:tc hMerge="1">
                  <a:txBody>
                    <a:bodyPr/>
                    <a:lstStyle/>
                    <a:p>
                      <a:pPr algn="ctr"/>
                      <a:endParaRPr lang="en-US" sz="1600" dirty="0"/>
                    </a:p>
                  </a:txBody>
                  <a:tcPr/>
                </a:tc>
              </a:tr>
              <a:tr h="365694">
                <a:tc>
                  <a:txBody>
                    <a:bodyPr/>
                    <a:lstStyle/>
                    <a:p>
                      <a:endParaRPr lang="en-US" sz="1800" dirty="0"/>
                    </a:p>
                  </a:txBody>
                  <a:tcPr marT="45712" marB="45712"/>
                </a:tc>
                <a:tc>
                  <a:txBody>
                    <a:bodyPr/>
                    <a:lstStyle/>
                    <a:p>
                      <a:pPr algn="ctr"/>
                      <a:r>
                        <a:rPr lang="en-US" sz="1400" b="1" dirty="0" smtClean="0">
                          <a:solidFill>
                            <a:schemeClr val="tx1"/>
                          </a:solidFill>
                        </a:rPr>
                        <a:t>SRF</a:t>
                      </a:r>
                      <a:endParaRPr lang="en-US" sz="1400" b="1" dirty="0">
                        <a:solidFill>
                          <a:schemeClr val="tx1"/>
                        </a:solidFill>
                      </a:endParaRPr>
                    </a:p>
                  </a:txBody>
                  <a:tcPr marT="45712" marB="45712" anchor="ctr"/>
                </a:tc>
                <a:tc>
                  <a:txBody>
                    <a:bodyPr/>
                    <a:lstStyle/>
                    <a:p>
                      <a:pPr algn="ctr"/>
                      <a:r>
                        <a:rPr lang="en-US" sz="1400" b="1" dirty="0" smtClean="0">
                          <a:solidFill>
                            <a:schemeClr val="tx1"/>
                          </a:solidFill>
                        </a:rPr>
                        <a:t>No SRF</a:t>
                      </a:r>
                      <a:endParaRPr lang="en-US" sz="1400" b="1" dirty="0">
                        <a:solidFill>
                          <a:schemeClr val="tx1"/>
                        </a:solidFill>
                      </a:endParaRPr>
                    </a:p>
                  </a:txBody>
                  <a:tcPr marT="45712" marB="45712" anchor="ctr"/>
                </a:tc>
              </a:tr>
              <a:tr h="303288">
                <a:tc>
                  <a:txBody>
                    <a:bodyPr/>
                    <a:lstStyle/>
                    <a:p>
                      <a:r>
                        <a:rPr lang="en-US" sz="1200" b="1" dirty="0" err="1" smtClean="0"/>
                        <a:t>Desal</a:t>
                      </a:r>
                      <a:r>
                        <a:rPr lang="en-US" sz="1200" b="1" dirty="0" smtClean="0"/>
                        <a:t> Plant Capital Cost</a:t>
                      </a:r>
                      <a:endParaRPr lang="en-US" sz="1200" b="1" dirty="0"/>
                    </a:p>
                  </a:txBody>
                  <a:tcPr marT="45712" marB="45712"/>
                </a:tc>
                <a:tc>
                  <a:txBody>
                    <a:bodyPr/>
                    <a:lstStyle/>
                    <a:p>
                      <a:pPr algn="ctr"/>
                      <a:r>
                        <a:rPr lang="en-US" sz="1200" b="1" dirty="0" smtClean="0">
                          <a:solidFill>
                            <a:schemeClr val="tx1"/>
                          </a:solidFill>
                        </a:rPr>
                        <a:t>$213M</a:t>
                      </a:r>
                      <a:endParaRPr lang="en-US" sz="1200" b="1" dirty="0">
                        <a:solidFill>
                          <a:schemeClr val="tx1"/>
                        </a:solidFill>
                      </a:endParaRPr>
                    </a:p>
                  </a:txBody>
                  <a:tcPr marT="45712" marB="45712" anchor="ctr"/>
                </a:tc>
                <a:tc>
                  <a:txBody>
                    <a:bodyPr/>
                    <a:lstStyle/>
                    <a:p>
                      <a:pPr algn="ctr"/>
                      <a:r>
                        <a:rPr lang="en-US" sz="1200" b="1" dirty="0" smtClean="0">
                          <a:solidFill>
                            <a:schemeClr val="tx1"/>
                          </a:solidFill>
                        </a:rPr>
                        <a:t>$213M</a:t>
                      </a:r>
                      <a:endParaRPr lang="en-US" sz="1200" b="1" dirty="0">
                        <a:solidFill>
                          <a:schemeClr val="tx1"/>
                        </a:solidFill>
                      </a:endParaRPr>
                    </a:p>
                  </a:txBody>
                  <a:tcPr marT="45712" marB="45712" anchor="ctr"/>
                </a:tc>
              </a:tr>
              <a:tr h="457117">
                <a:tc>
                  <a:txBody>
                    <a:bodyPr/>
                    <a:lstStyle/>
                    <a:p>
                      <a:r>
                        <a:rPr lang="en-US" sz="1200" b="1" dirty="0" smtClean="0"/>
                        <a:t>Weighted Average Cost of Financing (w/contributions)</a:t>
                      </a:r>
                      <a:endParaRPr lang="en-US" sz="1200" b="1" dirty="0"/>
                    </a:p>
                  </a:txBody>
                  <a:tcPr marT="45712" marB="45712" anchor="ctr"/>
                </a:tc>
                <a:tc>
                  <a:txBody>
                    <a:bodyPr/>
                    <a:lstStyle/>
                    <a:p>
                      <a:pPr algn="ctr"/>
                      <a:r>
                        <a:rPr lang="en-US" sz="1200" b="1" dirty="0" smtClean="0"/>
                        <a:t>3.46%</a:t>
                      </a:r>
                      <a:endParaRPr lang="en-US" sz="1200" b="1" dirty="0"/>
                    </a:p>
                  </a:txBody>
                  <a:tcPr marT="45712" marB="45712" anchor="ctr"/>
                </a:tc>
                <a:tc>
                  <a:txBody>
                    <a:bodyPr/>
                    <a:lstStyle/>
                    <a:p>
                      <a:pPr algn="ctr"/>
                      <a:r>
                        <a:rPr lang="en-US" sz="1200" b="1" dirty="0" smtClean="0"/>
                        <a:t>4.09%</a:t>
                      </a:r>
                      <a:endParaRPr lang="en-US" sz="1200" b="1" dirty="0"/>
                    </a:p>
                  </a:txBody>
                  <a:tcPr marT="45712" marB="45712" anchor="ctr"/>
                </a:tc>
              </a:tr>
              <a:tr h="274270">
                <a:tc>
                  <a:txBody>
                    <a:bodyPr/>
                    <a:lstStyle/>
                    <a:p>
                      <a:r>
                        <a:rPr lang="en-US" sz="1200" b="1" dirty="0" smtClean="0"/>
                        <a:t>1</a:t>
                      </a:r>
                      <a:r>
                        <a:rPr lang="en-US" sz="1200" b="1" baseline="30000" dirty="0" smtClean="0"/>
                        <a:t>st</a:t>
                      </a:r>
                      <a:r>
                        <a:rPr lang="en-US" sz="1200" b="1" dirty="0" smtClean="0"/>
                        <a:t> Year Revenue Requirement²</a:t>
                      </a:r>
                      <a:endParaRPr lang="en-US" sz="1200" b="1" dirty="0"/>
                    </a:p>
                  </a:txBody>
                  <a:tcPr marT="45712" marB="45712" anchor="ctr"/>
                </a:tc>
                <a:tc>
                  <a:txBody>
                    <a:bodyPr/>
                    <a:lstStyle/>
                    <a:p>
                      <a:pPr algn="ctr"/>
                      <a:r>
                        <a:rPr lang="en-US" sz="1200" b="1" dirty="0" smtClean="0"/>
                        <a:t>$21.6M</a:t>
                      </a:r>
                      <a:endParaRPr lang="en-US" sz="1200" b="1" dirty="0"/>
                    </a:p>
                  </a:txBody>
                  <a:tcPr marT="45712" marB="45712" anchor="ctr"/>
                </a:tc>
                <a:tc>
                  <a:txBody>
                    <a:bodyPr/>
                    <a:lstStyle/>
                    <a:p>
                      <a:pPr algn="ctr"/>
                      <a:r>
                        <a:rPr lang="en-US" sz="1200" b="1" dirty="0" smtClean="0"/>
                        <a:t>$23.3M</a:t>
                      </a:r>
                      <a:endParaRPr lang="en-US" sz="1200" b="1" dirty="0"/>
                    </a:p>
                  </a:txBody>
                  <a:tcPr marT="45712" marB="45712" anchor="ctr"/>
                </a:tc>
              </a:tr>
              <a:tr h="274270">
                <a:tc>
                  <a:txBody>
                    <a:bodyPr/>
                    <a:lstStyle/>
                    <a:p>
                      <a:r>
                        <a:rPr lang="en-US" sz="1200" b="1" dirty="0" smtClean="0"/>
                        <a:t>Purchased GWR Annual Cost³</a:t>
                      </a:r>
                      <a:endParaRPr lang="en-US" sz="1200" b="1" dirty="0"/>
                    </a:p>
                  </a:txBody>
                  <a:tcPr marT="45712" marB="45712" anchor="ctr"/>
                </a:tc>
                <a:tc>
                  <a:txBody>
                    <a:bodyPr/>
                    <a:lstStyle/>
                    <a:p>
                      <a:pPr algn="ctr"/>
                      <a:r>
                        <a:rPr lang="en-US" sz="1200" b="1" dirty="0" smtClean="0"/>
                        <a:t>$8.7M</a:t>
                      </a:r>
                      <a:endParaRPr lang="en-US" sz="1200" b="1" dirty="0"/>
                    </a:p>
                  </a:txBody>
                  <a:tcPr marT="45712" marB="45712" anchor="ctr"/>
                </a:tc>
                <a:tc>
                  <a:txBody>
                    <a:bodyPr/>
                    <a:lstStyle/>
                    <a:p>
                      <a:pPr algn="ctr"/>
                      <a:r>
                        <a:rPr lang="en-US" sz="1200" b="1" dirty="0" smtClean="0"/>
                        <a:t>$8.7M</a:t>
                      </a:r>
                      <a:endParaRPr lang="en-US" sz="1200" b="1" dirty="0"/>
                    </a:p>
                  </a:txBody>
                  <a:tcPr marT="45712" marB="45712" anchor="ctr"/>
                </a:tc>
              </a:tr>
              <a:tr h="457117">
                <a:tc>
                  <a:txBody>
                    <a:bodyPr/>
                    <a:lstStyle/>
                    <a:p>
                      <a:r>
                        <a:rPr lang="en-US" sz="1200" b="1" dirty="0" smtClean="0"/>
                        <a:t>1</a:t>
                      </a:r>
                      <a:r>
                        <a:rPr lang="en-US" sz="1200" b="1" baseline="30000" dirty="0" smtClean="0"/>
                        <a:t>st</a:t>
                      </a:r>
                      <a:r>
                        <a:rPr lang="en-US" sz="1200" b="1" dirty="0" smtClean="0"/>
                        <a:t> Year Total Revenue Requirement²</a:t>
                      </a:r>
                      <a:endParaRPr lang="en-US" sz="1200" b="1" dirty="0"/>
                    </a:p>
                  </a:txBody>
                  <a:tcPr marT="45712" marB="45712" anchor="ctr"/>
                </a:tc>
                <a:tc>
                  <a:txBody>
                    <a:bodyPr/>
                    <a:lstStyle/>
                    <a:p>
                      <a:pPr algn="ctr"/>
                      <a:r>
                        <a:rPr lang="en-US" sz="1200" b="1" dirty="0" smtClean="0"/>
                        <a:t>$30.3M</a:t>
                      </a:r>
                      <a:endParaRPr lang="en-US" sz="1200" b="1" dirty="0"/>
                    </a:p>
                  </a:txBody>
                  <a:tcPr marT="45712" marB="45712" anchor="ctr"/>
                </a:tc>
                <a:tc>
                  <a:txBody>
                    <a:bodyPr/>
                    <a:lstStyle/>
                    <a:p>
                      <a:pPr algn="ctr"/>
                      <a:r>
                        <a:rPr lang="en-US" sz="1200" b="1" dirty="0" smtClean="0"/>
                        <a:t>$32.1M</a:t>
                      </a:r>
                      <a:endParaRPr lang="en-US" sz="1200" b="1" dirty="0"/>
                    </a:p>
                  </a:txBody>
                  <a:tcPr marT="45712" marB="45712" anchor="ctr"/>
                </a:tc>
              </a:tr>
            </a:tbl>
          </a:graphicData>
        </a:graphic>
      </p:graphicFrame>
      <p:sp>
        <p:nvSpPr>
          <p:cNvPr id="13" name="TextBox 12"/>
          <p:cNvSpPr txBox="1"/>
          <p:nvPr/>
        </p:nvSpPr>
        <p:spPr>
          <a:xfrm>
            <a:off x="-246063" y="1276350"/>
            <a:ext cx="3810001" cy="338138"/>
          </a:xfrm>
          <a:prstGeom prst="rect">
            <a:avLst/>
          </a:prstGeom>
          <a:noFill/>
        </p:spPr>
        <p:txBody>
          <a:bodyPr>
            <a:spAutoFit/>
          </a:bodyPr>
          <a:lstStyle/>
          <a:p>
            <a:pPr algn="ctr">
              <a:defRPr/>
            </a:pPr>
            <a:r>
              <a:rPr lang="en-US" sz="1600" dirty="0">
                <a:solidFill>
                  <a:schemeClr val="tx1">
                    <a:lumMod val="50000"/>
                  </a:schemeClr>
                </a:solidFill>
              </a:rPr>
              <a:t>Capital Cost Financing</a:t>
            </a:r>
          </a:p>
        </p:txBody>
      </p:sp>
      <p:cxnSp>
        <p:nvCxnSpPr>
          <p:cNvPr id="8257" name="Straight Connector 17"/>
          <p:cNvCxnSpPr>
            <a:cxnSpLocks noChangeShapeType="1"/>
          </p:cNvCxnSpPr>
          <p:nvPr/>
        </p:nvCxnSpPr>
        <p:spPr bwMode="auto">
          <a:xfrm>
            <a:off x="381000" y="3810000"/>
            <a:ext cx="2590800" cy="0"/>
          </a:xfrm>
          <a:prstGeom prst="line">
            <a:avLst/>
          </a:prstGeom>
          <a:noFill/>
          <a:ln w="19050" algn="ctr">
            <a:solidFill>
              <a:schemeClr val="tx2"/>
            </a:solidFill>
            <a:round/>
            <a:headEnd/>
            <a:tailEnd/>
          </a:ln>
        </p:spPr>
      </p:cxnSp>
      <p:graphicFrame>
        <p:nvGraphicFramePr>
          <p:cNvPr id="15" name="Chart 14"/>
          <p:cNvGraphicFramePr/>
          <p:nvPr/>
        </p:nvGraphicFramePr>
        <p:xfrm>
          <a:off x="-609600" y="36576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hart 15"/>
          <p:cNvGraphicFramePr/>
          <p:nvPr/>
        </p:nvGraphicFramePr>
        <p:xfrm>
          <a:off x="-609600" y="129540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Sources &amp; Uses of Cash</a:t>
            </a:r>
          </a:p>
        </p:txBody>
      </p:sp>
      <p:sp>
        <p:nvSpPr>
          <p:cNvPr id="9219" name="Slide Number Placeholder 3"/>
          <p:cNvSpPr>
            <a:spLocks noGrp="1"/>
          </p:cNvSpPr>
          <p:nvPr>
            <p:ph type="sldNum" sz="quarter" idx="10"/>
          </p:nvPr>
        </p:nvSpPr>
        <p:spPr>
          <a:noFill/>
        </p:spPr>
        <p:txBody>
          <a:bodyPr/>
          <a:lstStyle/>
          <a:p>
            <a:fld id="{76608C73-FBFC-4284-8D8C-BBC56966AFAE}" type="slidenum">
              <a:rPr lang="en-US" smtClean="0">
                <a:latin typeface="Arial" charset="0"/>
                <a:ea typeface="ＭＳ Ｐゴシック" charset="-128"/>
              </a:rPr>
              <a:pPr/>
              <a:t>6</a:t>
            </a:fld>
            <a:endParaRPr lang="en-US" smtClean="0">
              <a:latin typeface="Arial" charset="0"/>
              <a:ea typeface="ＭＳ Ｐゴシック" charset="-128"/>
            </a:endParaRPr>
          </a:p>
        </p:txBody>
      </p:sp>
      <p:sp>
        <p:nvSpPr>
          <p:cNvPr id="7" name="TextBox 6"/>
          <p:cNvSpPr txBox="1"/>
          <p:nvPr/>
        </p:nvSpPr>
        <p:spPr>
          <a:xfrm>
            <a:off x="412750" y="1828800"/>
            <a:ext cx="4745038" cy="461963"/>
          </a:xfrm>
          <a:prstGeom prst="rect">
            <a:avLst/>
          </a:prstGeom>
          <a:noFill/>
          <a:ln w="9525">
            <a:noFill/>
            <a:miter lim="800000"/>
            <a:headEnd/>
            <a:tailEnd/>
          </a:ln>
        </p:spPr>
        <p:txBody>
          <a:bodyPr anchor="ctr"/>
          <a:lstStyle/>
          <a:p>
            <a:pPr>
              <a:defRPr/>
            </a:pPr>
            <a:r>
              <a:rPr lang="en-US" sz="2000" b="1" u="sng" dirty="0">
                <a:solidFill>
                  <a:schemeClr val="accent1"/>
                </a:solidFill>
                <a:latin typeface="+mj-lt"/>
                <a:ea typeface="+mj-ea"/>
                <a:cs typeface="+mj-cs"/>
              </a:rPr>
              <a:t>5.4 MGD Plant – SRF Financing</a:t>
            </a:r>
          </a:p>
        </p:txBody>
      </p:sp>
      <p:pic>
        <p:nvPicPr>
          <p:cNvPr id="9221" name="Picture 2"/>
          <p:cNvPicPr>
            <a:picLocks noChangeAspect="1" noChangeArrowheads="1"/>
          </p:cNvPicPr>
          <p:nvPr/>
        </p:nvPicPr>
        <p:blipFill>
          <a:blip r:embed="rId2"/>
          <a:srcRect/>
          <a:stretch>
            <a:fillRect/>
          </a:stretch>
        </p:blipFill>
        <p:spPr bwMode="auto">
          <a:xfrm>
            <a:off x="381000" y="2362200"/>
            <a:ext cx="8477250" cy="3743325"/>
          </a:xfrm>
          <a:prstGeom prst="rect">
            <a:avLst/>
          </a:prstGeom>
          <a:noFill/>
          <a:ln w="9525">
            <a:noFill/>
            <a:miter lim="800000"/>
            <a:headEnd/>
            <a:tailEnd/>
          </a:ln>
        </p:spPr>
      </p:pic>
      <p:sp>
        <p:nvSpPr>
          <p:cNvPr id="6" name="TextBox 5"/>
          <p:cNvSpPr txBox="1"/>
          <p:nvPr/>
        </p:nvSpPr>
        <p:spPr>
          <a:xfrm>
            <a:off x="381000" y="6400800"/>
            <a:ext cx="8229600" cy="261610"/>
          </a:xfrm>
          <a:prstGeom prst="rect">
            <a:avLst/>
          </a:prstGeom>
          <a:noFill/>
        </p:spPr>
        <p:txBody>
          <a:bodyPr wrap="square" rtlCol="0">
            <a:spAutoFit/>
          </a:bodyPr>
          <a:lstStyle/>
          <a:p>
            <a:r>
              <a:rPr lang="en-US" sz="1100" dirty="0" smtClean="0"/>
              <a:t>Based on the latest procedural schedule the dates would shift out six months later but the dollar impact would remain the same.</a:t>
            </a:r>
            <a:endParaRPr lang="en-US" sz="1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Sources &amp; Uses of Cash</a:t>
            </a:r>
          </a:p>
        </p:txBody>
      </p:sp>
      <p:sp>
        <p:nvSpPr>
          <p:cNvPr id="10243" name="Slide Number Placeholder 3"/>
          <p:cNvSpPr>
            <a:spLocks noGrp="1"/>
          </p:cNvSpPr>
          <p:nvPr>
            <p:ph type="sldNum" sz="quarter" idx="10"/>
          </p:nvPr>
        </p:nvSpPr>
        <p:spPr>
          <a:noFill/>
        </p:spPr>
        <p:txBody>
          <a:bodyPr/>
          <a:lstStyle/>
          <a:p>
            <a:fld id="{2D79984F-58B8-42FE-A8E0-A0AAE692BBFD}" type="slidenum">
              <a:rPr lang="en-US" smtClean="0">
                <a:latin typeface="Arial" charset="0"/>
                <a:ea typeface="ＭＳ Ｐゴシック" charset="-128"/>
              </a:rPr>
              <a:pPr/>
              <a:t>7</a:t>
            </a:fld>
            <a:endParaRPr lang="en-US" smtClean="0">
              <a:latin typeface="Arial" charset="0"/>
              <a:ea typeface="ＭＳ Ｐゴシック" charset="-128"/>
            </a:endParaRPr>
          </a:p>
        </p:txBody>
      </p:sp>
      <p:sp>
        <p:nvSpPr>
          <p:cNvPr id="7" name="TextBox 6"/>
          <p:cNvSpPr txBox="1"/>
          <p:nvPr/>
        </p:nvSpPr>
        <p:spPr>
          <a:xfrm>
            <a:off x="396875" y="1828800"/>
            <a:ext cx="4745038" cy="461963"/>
          </a:xfrm>
          <a:prstGeom prst="rect">
            <a:avLst/>
          </a:prstGeom>
          <a:noFill/>
          <a:ln w="9525">
            <a:noFill/>
            <a:miter lim="800000"/>
            <a:headEnd/>
            <a:tailEnd/>
          </a:ln>
        </p:spPr>
        <p:txBody>
          <a:bodyPr anchor="ctr"/>
          <a:lstStyle/>
          <a:p>
            <a:pPr>
              <a:defRPr/>
            </a:pPr>
            <a:r>
              <a:rPr lang="en-US" sz="2000" b="1" u="sng" dirty="0">
                <a:solidFill>
                  <a:schemeClr val="accent1"/>
                </a:solidFill>
                <a:latin typeface="+mj-lt"/>
                <a:ea typeface="+mj-ea"/>
                <a:cs typeface="+mj-cs"/>
              </a:rPr>
              <a:t>9.0 MGD Plant – SRF Financing</a:t>
            </a:r>
          </a:p>
        </p:txBody>
      </p:sp>
      <p:pic>
        <p:nvPicPr>
          <p:cNvPr id="10245" name="Picture 2"/>
          <p:cNvPicPr>
            <a:picLocks noChangeAspect="1" noChangeArrowheads="1"/>
          </p:cNvPicPr>
          <p:nvPr/>
        </p:nvPicPr>
        <p:blipFill>
          <a:blip r:embed="rId2"/>
          <a:srcRect/>
          <a:stretch>
            <a:fillRect/>
          </a:stretch>
        </p:blipFill>
        <p:spPr bwMode="auto">
          <a:xfrm>
            <a:off x="417513" y="2428875"/>
            <a:ext cx="8437562" cy="3725863"/>
          </a:xfrm>
          <a:prstGeom prst="rect">
            <a:avLst/>
          </a:prstGeom>
          <a:noFill/>
          <a:ln w="9525">
            <a:noFill/>
            <a:miter lim="800000"/>
            <a:headEnd/>
            <a:tailEnd/>
          </a:ln>
        </p:spPr>
      </p:pic>
      <p:sp>
        <p:nvSpPr>
          <p:cNvPr id="6" name="TextBox 5"/>
          <p:cNvSpPr txBox="1"/>
          <p:nvPr/>
        </p:nvSpPr>
        <p:spPr>
          <a:xfrm>
            <a:off x="381000" y="6400800"/>
            <a:ext cx="8229600" cy="261610"/>
          </a:xfrm>
          <a:prstGeom prst="rect">
            <a:avLst/>
          </a:prstGeom>
          <a:noFill/>
        </p:spPr>
        <p:txBody>
          <a:bodyPr wrap="square" rtlCol="0">
            <a:spAutoFit/>
          </a:bodyPr>
          <a:lstStyle/>
          <a:p>
            <a:r>
              <a:rPr lang="en-US" sz="1100" dirty="0" smtClean="0"/>
              <a:t>Based on the latest procedural schedule the dates would shift out six months later but the dollar impact would remain the same.</a:t>
            </a:r>
            <a:endParaRPr lang="en-US" sz="1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52400" y="838200"/>
            <a:ext cx="8077200" cy="434975"/>
          </a:xfrm>
        </p:spPr>
        <p:txBody>
          <a:bodyPr/>
          <a:lstStyle/>
          <a:p>
            <a:r>
              <a:rPr lang="en-US" smtClean="0"/>
              <a:t>Annual Customer Surcharge</a:t>
            </a:r>
          </a:p>
        </p:txBody>
      </p:sp>
      <p:sp>
        <p:nvSpPr>
          <p:cNvPr id="11267" name="Slide Number Placeholder 3"/>
          <p:cNvSpPr>
            <a:spLocks noGrp="1"/>
          </p:cNvSpPr>
          <p:nvPr>
            <p:ph type="sldNum" sz="quarter" idx="10"/>
          </p:nvPr>
        </p:nvSpPr>
        <p:spPr>
          <a:noFill/>
        </p:spPr>
        <p:txBody>
          <a:bodyPr/>
          <a:lstStyle/>
          <a:p>
            <a:fld id="{E82917C4-1C1D-4D31-AE8E-71F1A3ABCEF7}" type="slidenum">
              <a:rPr lang="en-US" smtClean="0">
                <a:latin typeface="Arial" charset="0"/>
                <a:ea typeface="ＭＳ Ｐゴシック" charset="-128"/>
              </a:rPr>
              <a:pPr/>
              <a:t>8</a:t>
            </a:fld>
            <a:endParaRPr lang="en-US" smtClean="0">
              <a:latin typeface="Arial" charset="0"/>
              <a:ea typeface="ＭＳ Ｐゴシック" charset="-128"/>
            </a:endParaRPr>
          </a:p>
        </p:txBody>
      </p:sp>
      <p:pic>
        <p:nvPicPr>
          <p:cNvPr id="11268" name="Picture 3"/>
          <p:cNvPicPr>
            <a:picLocks noChangeAspect="1" noChangeArrowheads="1"/>
          </p:cNvPicPr>
          <p:nvPr/>
        </p:nvPicPr>
        <p:blipFill>
          <a:blip r:embed="rId2"/>
          <a:srcRect/>
          <a:stretch>
            <a:fillRect/>
          </a:stretch>
        </p:blipFill>
        <p:spPr bwMode="auto">
          <a:xfrm>
            <a:off x="133350" y="1905000"/>
            <a:ext cx="8915400" cy="1906588"/>
          </a:xfrm>
          <a:prstGeom prst="rect">
            <a:avLst/>
          </a:prstGeom>
          <a:noFill/>
          <a:ln w="9525">
            <a:noFill/>
            <a:miter lim="800000"/>
            <a:headEnd/>
            <a:tailEnd/>
          </a:ln>
        </p:spPr>
      </p:pic>
      <p:sp>
        <p:nvSpPr>
          <p:cNvPr id="5" name="TextBox 4"/>
          <p:cNvSpPr txBox="1"/>
          <p:nvPr/>
        </p:nvSpPr>
        <p:spPr>
          <a:xfrm>
            <a:off x="381000" y="6400800"/>
            <a:ext cx="8229600" cy="261610"/>
          </a:xfrm>
          <a:prstGeom prst="rect">
            <a:avLst/>
          </a:prstGeom>
          <a:noFill/>
        </p:spPr>
        <p:txBody>
          <a:bodyPr wrap="square" rtlCol="0">
            <a:spAutoFit/>
          </a:bodyPr>
          <a:lstStyle/>
          <a:p>
            <a:r>
              <a:rPr lang="en-US" sz="1100" dirty="0" smtClean="0"/>
              <a:t>Based on the latest procedural schedule the dates would shift out six months later but the dollar impact would remain the same.</a:t>
            </a:r>
            <a:endParaRPr lang="en-US" sz="1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312738" y="1233488"/>
          <a:ext cx="8458200" cy="4602164"/>
        </p:xfrm>
        <a:graphic>
          <a:graphicData uri="http://schemas.openxmlformats.org/drawingml/2006/table">
            <a:tbl>
              <a:tblPr firstRow="1" bandRow="1">
                <a:tableStyleId>{5C22544A-7EE6-4342-B048-85BDC9FD1C3A}</a:tableStyleId>
              </a:tblPr>
              <a:tblGrid>
                <a:gridCol w="2720476"/>
                <a:gridCol w="1434431"/>
                <a:gridCol w="1434431"/>
                <a:gridCol w="1434431"/>
                <a:gridCol w="1434431"/>
              </a:tblGrid>
              <a:tr h="944887">
                <a:tc>
                  <a:txBody>
                    <a:bodyPr/>
                    <a:lstStyle/>
                    <a:p>
                      <a:pPr marL="0" algn="ctr" defTabSz="457200" rtl="0" eaLnBrk="1" latinLnBrk="0" hangingPunct="1"/>
                      <a:r>
                        <a:rPr lang="en-US" sz="1400" b="1" kern="1200" dirty="0" smtClean="0">
                          <a:solidFill>
                            <a:schemeClr val="bg1"/>
                          </a:solidFill>
                          <a:latin typeface="+mn-lt"/>
                          <a:ea typeface="+mn-ea"/>
                          <a:cs typeface="+mn-cs"/>
                        </a:rPr>
                        <a:t>Project</a:t>
                      </a:r>
                    </a:p>
                  </a:txBody>
                  <a:tcPr anchor="ctr">
                    <a:solidFill>
                      <a:schemeClr val="tx2"/>
                    </a:solidFill>
                  </a:tcPr>
                </a:tc>
                <a:tc>
                  <a:txBody>
                    <a:bodyPr/>
                    <a:lstStyle/>
                    <a:p>
                      <a:pPr marL="0" algn="ctr" defTabSz="457200" rtl="0" eaLnBrk="1" latinLnBrk="0" hangingPunct="1"/>
                      <a:r>
                        <a:rPr lang="en-US" sz="1400" kern="1200" dirty="0" smtClean="0">
                          <a:solidFill>
                            <a:schemeClr val="bg1"/>
                          </a:solidFill>
                          <a:latin typeface="+mn-lt"/>
                          <a:ea typeface="+mn-ea"/>
                          <a:cs typeface="+mn-cs"/>
                        </a:rPr>
                        <a:t>Usage (</a:t>
                      </a:r>
                      <a:r>
                        <a:rPr lang="en-US" sz="1400" kern="1200" dirty="0" err="1" smtClean="0">
                          <a:solidFill>
                            <a:schemeClr val="bg1"/>
                          </a:solidFill>
                          <a:latin typeface="+mn-lt"/>
                          <a:ea typeface="+mn-ea"/>
                          <a:cs typeface="+mn-cs"/>
                        </a:rPr>
                        <a:t>ccf</a:t>
                      </a:r>
                      <a:r>
                        <a:rPr lang="en-US" sz="1400" kern="1200" dirty="0" smtClean="0">
                          <a:solidFill>
                            <a:schemeClr val="bg1"/>
                          </a:solidFill>
                          <a:latin typeface="+mn-lt"/>
                          <a:ea typeface="+mn-ea"/>
                          <a:cs typeface="+mn-cs"/>
                        </a:rPr>
                        <a:t>)</a:t>
                      </a:r>
                    </a:p>
                  </a:txBody>
                  <a:tcPr anchor="ctr">
                    <a:solidFill>
                      <a:schemeClr val="tx2"/>
                    </a:solidFill>
                  </a:tcPr>
                </a:tc>
                <a:tc>
                  <a:txBody>
                    <a:bodyPr/>
                    <a:lstStyle/>
                    <a:p>
                      <a:pPr marL="0" algn="ctr" defTabSz="457200" rtl="0" eaLnBrk="1" latinLnBrk="0" hangingPunct="1"/>
                      <a:r>
                        <a:rPr lang="en-US" sz="1400" kern="1200" dirty="0" smtClean="0">
                          <a:solidFill>
                            <a:schemeClr val="bg1"/>
                          </a:solidFill>
                          <a:latin typeface="+mn-lt"/>
                          <a:ea typeface="+mn-ea"/>
                          <a:cs typeface="+mn-cs"/>
                        </a:rPr>
                        <a:t>2012 Current Monthly Bill</a:t>
                      </a:r>
                    </a:p>
                  </a:txBody>
                  <a:tcPr anchor="ctr">
                    <a:solidFill>
                      <a:schemeClr val="tx2"/>
                    </a:solidFill>
                  </a:tcPr>
                </a:tc>
                <a:tc>
                  <a:txBody>
                    <a:bodyPr/>
                    <a:lstStyle/>
                    <a:p>
                      <a:pPr marL="0" algn="ctr" defTabSz="457200" rtl="0" eaLnBrk="1" latinLnBrk="0" hangingPunct="1"/>
                      <a:r>
                        <a:rPr lang="en-US" sz="1400" kern="1200" dirty="0" smtClean="0">
                          <a:solidFill>
                            <a:schemeClr val="bg1"/>
                          </a:solidFill>
                          <a:latin typeface="+mn-lt"/>
                          <a:ea typeface="+mn-ea"/>
                          <a:cs typeface="+mn-cs"/>
                        </a:rPr>
                        <a:t>2017 Projected Monthly Bill with SRF</a:t>
                      </a:r>
                    </a:p>
                  </a:txBody>
                  <a:tcPr anchor="ctr">
                    <a:solidFill>
                      <a:schemeClr val="tx2"/>
                    </a:solidFill>
                  </a:tcPr>
                </a:tc>
                <a:tc>
                  <a:txBody>
                    <a:bodyPr/>
                    <a:lstStyle/>
                    <a:p>
                      <a:pPr marL="0" algn="ctr" defTabSz="457200" rtl="0" eaLnBrk="1" latinLnBrk="0" hangingPunct="1"/>
                      <a:r>
                        <a:rPr lang="en-US" sz="1400" kern="1200" dirty="0" smtClean="0">
                          <a:solidFill>
                            <a:schemeClr val="bg1"/>
                          </a:solidFill>
                          <a:latin typeface="+mn-lt"/>
                          <a:ea typeface="+mn-ea"/>
                          <a:cs typeface="+mn-cs"/>
                        </a:rPr>
                        <a:t>$ Increase Related to Water Supply Project</a:t>
                      </a:r>
                    </a:p>
                  </a:txBody>
                  <a:tcPr anchor="ctr">
                    <a:solidFill>
                      <a:schemeClr val="tx2"/>
                    </a:solidFill>
                  </a:tcPr>
                </a:tc>
              </a:tr>
              <a:tr h="629718">
                <a:tc>
                  <a:txBody>
                    <a:bodyPr/>
                    <a:lstStyle/>
                    <a:p>
                      <a:pPr algn="ctr"/>
                      <a:r>
                        <a:rPr lang="en-US" sz="1200" b="1" dirty="0" smtClean="0">
                          <a:solidFill>
                            <a:schemeClr val="tx2"/>
                          </a:solidFill>
                        </a:rPr>
                        <a:t>25</a:t>
                      </a:r>
                      <a:r>
                        <a:rPr lang="en-US" sz="1200" b="1" baseline="30000" dirty="0" smtClean="0">
                          <a:solidFill>
                            <a:schemeClr val="tx2"/>
                          </a:solidFill>
                        </a:rPr>
                        <a:t>th</a:t>
                      </a:r>
                      <a:r>
                        <a:rPr lang="en-US" sz="1200" b="1" dirty="0" smtClean="0">
                          <a:solidFill>
                            <a:schemeClr val="tx2"/>
                          </a:solidFill>
                        </a:rPr>
                        <a:t> Percentile</a:t>
                      </a:r>
                      <a:r>
                        <a:rPr lang="en-US" sz="1200" b="1" baseline="0" dirty="0" smtClean="0">
                          <a:solidFill>
                            <a:schemeClr val="tx2"/>
                          </a:solidFill>
                        </a:rPr>
                        <a:t> Bill</a:t>
                      </a:r>
                      <a:endParaRPr lang="en-US" sz="1200" b="1" dirty="0">
                        <a:solidFill>
                          <a:schemeClr val="tx2"/>
                        </a:solidFill>
                      </a:endParaRPr>
                    </a:p>
                  </a:txBody>
                  <a:tcPr anchor="ctr"/>
                </a:tc>
                <a:tc>
                  <a:txBody>
                    <a:bodyPr/>
                    <a:lstStyle/>
                    <a:p>
                      <a:pPr algn="ctr"/>
                      <a:r>
                        <a:rPr lang="en-US" sz="1200" b="1" dirty="0" smtClean="0">
                          <a:solidFill>
                            <a:schemeClr val="tx2"/>
                          </a:solidFill>
                        </a:rPr>
                        <a:t>3</a:t>
                      </a:r>
                      <a:endParaRPr lang="en-US" sz="1200" b="1" dirty="0">
                        <a:solidFill>
                          <a:schemeClr val="tx2"/>
                        </a:solidFill>
                      </a:endParaRPr>
                    </a:p>
                  </a:txBody>
                  <a:tcPr anchor="ctr" anchorCtr="1"/>
                </a:tc>
                <a:tc>
                  <a:txBody>
                    <a:bodyPr/>
                    <a:lstStyle/>
                    <a:p>
                      <a:pPr algn="ctr"/>
                      <a:r>
                        <a:rPr lang="en-US" sz="1200" b="1" dirty="0" smtClean="0">
                          <a:solidFill>
                            <a:schemeClr val="tx2"/>
                          </a:solidFill>
                        </a:rPr>
                        <a:t>$26.56</a:t>
                      </a:r>
                      <a:endParaRPr lang="en-US" sz="1200" b="1" dirty="0">
                        <a:solidFill>
                          <a:schemeClr val="tx2"/>
                        </a:solidFill>
                      </a:endParaRPr>
                    </a:p>
                  </a:txBody>
                  <a:tcPr anchor="ctr" anchorCtr="1"/>
                </a:tc>
                <a:tc>
                  <a:txBody>
                    <a:bodyPr/>
                    <a:lstStyle/>
                    <a:p>
                      <a:pPr algn="ctr"/>
                      <a:r>
                        <a:rPr lang="en-US" sz="1200" b="1" dirty="0" smtClean="0">
                          <a:solidFill>
                            <a:schemeClr val="tx2"/>
                          </a:solidFill>
                        </a:rPr>
                        <a:t>$45.03</a:t>
                      </a:r>
                      <a:endParaRPr lang="en-US" sz="1200" b="1" dirty="0">
                        <a:solidFill>
                          <a:schemeClr val="tx2"/>
                        </a:solidFill>
                      </a:endParaRPr>
                    </a:p>
                  </a:txBody>
                  <a:tcPr anchor="ctr" anchorCtr="1"/>
                </a:tc>
                <a:tc>
                  <a:txBody>
                    <a:bodyPr/>
                    <a:lstStyle/>
                    <a:p>
                      <a:pPr algn="ctr"/>
                      <a:r>
                        <a:rPr lang="en-US" sz="1200" b="1" dirty="0" smtClean="0">
                          <a:solidFill>
                            <a:schemeClr val="tx2"/>
                          </a:solidFill>
                        </a:rPr>
                        <a:t>$18.47</a:t>
                      </a:r>
                      <a:endParaRPr lang="en-US" sz="1200" b="1" dirty="0">
                        <a:solidFill>
                          <a:schemeClr val="tx2"/>
                        </a:solidFill>
                      </a:endParaRPr>
                    </a:p>
                  </a:txBody>
                  <a:tcPr anchor="ctr" anchorCtr="1"/>
                </a:tc>
              </a:tr>
              <a:tr h="633421">
                <a:tc>
                  <a:txBody>
                    <a:bodyPr/>
                    <a:lstStyle/>
                    <a:p>
                      <a:pPr algn="ctr"/>
                      <a:r>
                        <a:rPr lang="en-US" sz="1200" b="1" dirty="0" smtClean="0">
                          <a:solidFill>
                            <a:schemeClr val="tx2"/>
                          </a:solidFill>
                        </a:rPr>
                        <a:t>50</a:t>
                      </a:r>
                      <a:r>
                        <a:rPr lang="en-US" sz="1200" b="1" baseline="30000" dirty="0" smtClean="0">
                          <a:solidFill>
                            <a:schemeClr val="tx2"/>
                          </a:solidFill>
                        </a:rPr>
                        <a:t>th</a:t>
                      </a:r>
                      <a:r>
                        <a:rPr lang="en-US" sz="1200" b="1" baseline="0" dirty="0" smtClean="0">
                          <a:solidFill>
                            <a:schemeClr val="tx2"/>
                          </a:solidFill>
                        </a:rPr>
                        <a:t> Percentile</a:t>
                      </a:r>
                      <a:r>
                        <a:rPr lang="en-US" sz="1200" b="1" dirty="0" smtClean="0">
                          <a:solidFill>
                            <a:schemeClr val="tx2"/>
                          </a:solidFill>
                        </a:rPr>
                        <a:t> Bill</a:t>
                      </a:r>
                      <a:endParaRPr lang="en-US" sz="1200" b="1" dirty="0">
                        <a:solidFill>
                          <a:schemeClr val="tx2"/>
                        </a:solidFill>
                      </a:endParaRPr>
                    </a:p>
                  </a:txBody>
                  <a:tcPr anchor="ctr"/>
                </a:tc>
                <a:tc>
                  <a:txBody>
                    <a:bodyPr/>
                    <a:lstStyle/>
                    <a:p>
                      <a:pPr algn="ctr"/>
                      <a:r>
                        <a:rPr lang="en-US" sz="1200" b="1" dirty="0" smtClean="0">
                          <a:solidFill>
                            <a:schemeClr val="tx2"/>
                          </a:solidFill>
                        </a:rPr>
                        <a:t>5</a:t>
                      </a:r>
                      <a:endParaRPr lang="en-US" sz="1200" b="1" dirty="0">
                        <a:solidFill>
                          <a:schemeClr val="tx2"/>
                        </a:solidFill>
                      </a:endParaRPr>
                    </a:p>
                  </a:txBody>
                  <a:tcPr anchor="ctr"/>
                </a:tc>
                <a:tc>
                  <a:txBody>
                    <a:bodyPr/>
                    <a:lstStyle/>
                    <a:p>
                      <a:pPr algn="ctr"/>
                      <a:r>
                        <a:rPr lang="en-US" sz="1200" b="1" dirty="0" smtClean="0">
                          <a:solidFill>
                            <a:schemeClr val="tx2"/>
                          </a:solidFill>
                        </a:rPr>
                        <a:t>$37.77</a:t>
                      </a:r>
                      <a:endParaRPr lang="en-US" sz="1200" b="1" dirty="0">
                        <a:solidFill>
                          <a:schemeClr val="tx2"/>
                        </a:solidFill>
                      </a:endParaRPr>
                    </a:p>
                  </a:txBody>
                  <a:tcPr anchor="ctr"/>
                </a:tc>
                <a:tc>
                  <a:txBody>
                    <a:bodyPr/>
                    <a:lstStyle/>
                    <a:p>
                      <a:pPr algn="ctr"/>
                      <a:r>
                        <a:rPr lang="en-US" sz="1200" b="1" dirty="0" smtClean="0">
                          <a:solidFill>
                            <a:schemeClr val="tx2"/>
                          </a:solidFill>
                        </a:rPr>
                        <a:t>$62.79</a:t>
                      </a:r>
                      <a:endParaRPr lang="en-US" sz="1200" b="1" dirty="0">
                        <a:solidFill>
                          <a:schemeClr val="tx2"/>
                        </a:solidFill>
                      </a:endParaRPr>
                    </a:p>
                  </a:txBody>
                  <a:tcPr anchor="ctr" anchorCtr="1"/>
                </a:tc>
                <a:tc>
                  <a:txBody>
                    <a:bodyPr/>
                    <a:lstStyle/>
                    <a:p>
                      <a:pPr algn="ctr"/>
                      <a:r>
                        <a:rPr lang="en-US" sz="1200" b="1" dirty="0" smtClean="0">
                          <a:solidFill>
                            <a:schemeClr val="tx2"/>
                          </a:solidFill>
                        </a:rPr>
                        <a:t>$25.02</a:t>
                      </a:r>
                      <a:endParaRPr lang="en-US" sz="1200" b="1" dirty="0">
                        <a:solidFill>
                          <a:schemeClr val="tx2"/>
                        </a:solidFill>
                      </a:endParaRPr>
                    </a:p>
                  </a:txBody>
                  <a:tcPr anchor="ctr" anchorCtr="1"/>
                </a:tc>
              </a:tr>
              <a:tr h="663176">
                <a:tc>
                  <a:txBody>
                    <a:bodyPr/>
                    <a:lstStyle/>
                    <a:p>
                      <a:pPr algn="ctr"/>
                      <a:r>
                        <a:rPr lang="en-US" sz="1200" b="1" dirty="0" smtClean="0">
                          <a:solidFill>
                            <a:schemeClr val="tx2"/>
                          </a:solidFill>
                        </a:rPr>
                        <a:t>Average Bill</a:t>
                      </a:r>
                      <a:endParaRPr lang="en-US" sz="1200" b="1" dirty="0">
                        <a:solidFill>
                          <a:schemeClr val="tx2"/>
                        </a:solidFill>
                      </a:endParaRPr>
                    </a:p>
                  </a:txBody>
                  <a:tcPr anchor="ctr"/>
                </a:tc>
                <a:tc>
                  <a:txBody>
                    <a:bodyPr/>
                    <a:lstStyle/>
                    <a:p>
                      <a:pPr algn="ctr"/>
                      <a:r>
                        <a:rPr lang="en-US" sz="1200" b="1" dirty="0" smtClean="0">
                          <a:solidFill>
                            <a:schemeClr val="tx2"/>
                          </a:solidFill>
                        </a:rPr>
                        <a:t>6</a:t>
                      </a:r>
                      <a:endParaRPr lang="en-US" sz="1200" b="1" dirty="0">
                        <a:solidFill>
                          <a:schemeClr val="tx2"/>
                        </a:solidFill>
                      </a:endParaRPr>
                    </a:p>
                  </a:txBody>
                  <a:tcPr anchor="ctr" anchorCtr="1"/>
                </a:tc>
                <a:tc>
                  <a:txBody>
                    <a:bodyPr/>
                    <a:lstStyle/>
                    <a:p>
                      <a:pPr algn="ctr"/>
                      <a:r>
                        <a:rPr lang="en-US" sz="1200" b="1" dirty="0" smtClean="0">
                          <a:solidFill>
                            <a:schemeClr val="tx2"/>
                          </a:solidFill>
                        </a:rPr>
                        <a:t>$47.81</a:t>
                      </a:r>
                      <a:endParaRPr lang="en-US" sz="1200" b="1" dirty="0">
                        <a:solidFill>
                          <a:schemeClr val="tx2"/>
                        </a:solidFill>
                      </a:endParaRPr>
                    </a:p>
                  </a:txBody>
                  <a:tcPr anchor="ctr" anchorCtr="1"/>
                </a:tc>
                <a:tc>
                  <a:txBody>
                    <a:bodyPr/>
                    <a:lstStyle/>
                    <a:p>
                      <a:pPr algn="ctr"/>
                      <a:r>
                        <a:rPr lang="en-US" sz="1200" b="1" dirty="0" smtClean="0">
                          <a:solidFill>
                            <a:schemeClr val="tx2"/>
                          </a:solidFill>
                        </a:rPr>
                        <a:t>$78.02</a:t>
                      </a:r>
                      <a:endParaRPr lang="en-US" sz="1200" b="1" dirty="0">
                        <a:solidFill>
                          <a:schemeClr val="tx2"/>
                        </a:solidFill>
                      </a:endParaRPr>
                    </a:p>
                  </a:txBody>
                  <a:tcPr anchor="ctr" anchorCtr="1"/>
                </a:tc>
                <a:tc>
                  <a:txBody>
                    <a:bodyPr/>
                    <a:lstStyle/>
                    <a:p>
                      <a:pPr algn="ctr"/>
                      <a:r>
                        <a:rPr lang="en-US" sz="1200" b="1" dirty="0" smtClean="0">
                          <a:solidFill>
                            <a:schemeClr val="tx2"/>
                          </a:solidFill>
                        </a:rPr>
                        <a:t>$30.21</a:t>
                      </a:r>
                    </a:p>
                  </a:txBody>
                  <a:tcPr anchor="ctr" anchorCtr="1"/>
                </a:tc>
              </a:tr>
              <a:tr h="663176">
                <a:tc>
                  <a:txBody>
                    <a:bodyPr/>
                    <a:lstStyle/>
                    <a:p>
                      <a:pPr algn="ctr"/>
                      <a:r>
                        <a:rPr lang="en-US" sz="1200" b="1" dirty="0" smtClean="0">
                          <a:solidFill>
                            <a:schemeClr val="tx2"/>
                          </a:solidFill>
                        </a:rPr>
                        <a:t>75</a:t>
                      </a:r>
                      <a:r>
                        <a:rPr lang="en-US" sz="1200" b="1" baseline="30000" dirty="0" smtClean="0">
                          <a:solidFill>
                            <a:schemeClr val="tx2"/>
                          </a:solidFill>
                        </a:rPr>
                        <a:t>th</a:t>
                      </a:r>
                      <a:r>
                        <a:rPr lang="en-US" sz="1200" b="1" baseline="0" dirty="0" smtClean="0">
                          <a:solidFill>
                            <a:schemeClr val="tx2"/>
                          </a:solidFill>
                        </a:rPr>
                        <a:t> Percentile Bill</a:t>
                      </a:r>
                      <a:endParaRPr lang="en-US" sz="1200" b="1" dirty="0">
                        <a:solidFill>
                          <a:schemeClr val="tx2"/>
                        </a:solidFill>
                      </a:endParaRPr>
                    </a:p>
                  </a:txBody>
                  <a:tcPr anchor="ctr"/>
                </a:tc>
                <a:tc>
                  <a:txBody>
                    <a:bodyPr/>
                    <a:lstStyle/>
                    <a:p>
                      <a:pPr algn="ctr"/>
                      <a:r>
                        <a:rPr lang="en-US" sz="1200" b="1" dirty="0" smtClean="0">
                          <a:solidFill>
                            <a:schemeClr val="tx2"/>
                          </a:solidFill>
                        </a:rPr>
                        <a:t>8</a:t>
                      </a:r>
                      <a:endParaRPr lang="en-US" sz="1200" b="1" dirty="0">
                        <a:solidFill>
                          <a:schemeClr val="tx2"/>
                        </a:solidFill>
                      </a:endParaRPr>
                    </a:p>
                  </a:txBody>
                  <a:tcPr anchor="ctr" anchorCtr="1"/>
                </a:tc>
                <a:tc>
                  <a:txBody>
                    <a:bodyPr/>
                    <a:lstStyle/>
                    <a:p>
                      <a:pPr algn="ctr"/>
                      <a:r>
                        <a:rPr lang="en-US" sz="1200" b="1" dirty="0" smtClean="0">
                          <a:solidFill>
                            <a:schemeClr val="tx2"/>
                          </a:solidFill>
                        </a:rPr>
                        <a:t>$65.30</a:t>
                      </a:r>
                      <a:endParaRPr lang="en-US" sz="1200" b="1" dirty="0">
                        <a:solidFill>
                          <a:schemeClr val="tx2"/>
                        </a:solidFill>
                      </a:endParaRPr>
                    </a:p>
                  </a:txBody>
                  <a:tcPr anchor="ctr" anchorCtr="1"/>
                </a:tc>
                <a:tc>
                  <a:txBody>
                    <a:bodyPr/>
                    <a:lstStyle/>
                    <a:p>
                      <a:pPr algn="ctr"/>
                      <a:r>
                        <a:rPr lang="en-US" sz="1200" b="1" dirty="0" smtClean="0">
                          <a:solidFill>
                            <a:schemeClr val="tx2"/>
                          </a:solidFill>
                        </a:rPr>
                        <a:t>$105.45</a:t>
                      </a:r>
                      <a:endParaRPr lang="en-US" sz="1200" b="1" dirty="0">
                        <a:solidFill>
                          <a:schemeClr val="tx2"/>
                        </a:solidFill>
                      </a:endParaRPr>
                    </a:p>
                  </a:txBody>
                  <a:tcPr anchor="ctr" anchorCtr="1"/>
                </a:tc>
                <a:tc>
                  <a:txBody>
                    <a:bodyPr/>
                    <a:lstStyle/>
                    <a:p>
                      <a:pPr algn="ctr"/>
                      <a:r>
                        <a:rPr lang="en-US" sz="1200" b="1" dirty="0" smtClean="0">
                          <a:solidFill>
                            <a:schemeClr val="tx2"/>
                          </a:solidFill>
                        </a:rPr>
                        <a:t>$40.15</a:t>
                      </a:r>
                      <a:endParaRPr lang="en-US" sz="1200" b="1" dirty="0">
                        <a:solidFill>
                          <a:schemeClr val="tx2"/>
                        </a:solidFill>
                      </a:endParaRPr>
                    </a:p>
                  </a:txBody>
                  <a:tcPr anchor="ctr" anchorCtr="1"/>
                </a:tc>
              </a:tr>
              <a:tr h="533893">
                <a:tc>
                  <a:txBody>
                    <a:bodyPr/>
                    <a:lstStyle/>
                    <a:p>
                      <a:pPr algn="ctr"/>
                      <a:r>
                        <a:rPr lang="en-US" sz="1200" b="1" dirty="0" smtClean="0">
                          <a:solidFill>
                            <a:schemeClr val="tx2"/>
                          </a:solidFill>
                        </a:rPr>
                        <a:t>95</a:t>
                      </a:r>
                      <a:r>
                        <a:rPr lang="en-US" sz="1200" b="1" baseline="30000" dirty="0" smtClean="0">
                          <a:solidFill>
                            <a:schemeClr val="tx2"/>
                          </a:solidFill>
                        </a:rPr>
                        <a:t>th</a:t>
                      </a:r>
                      <a:r>
                        <a:rPr lang="en-US" sz="1200" b="1" dirty="0" smtClean="0">
                          <a:solidFill>
                            <a:schemeClr val="tx2"/>
                          </a:solidFill>
                        </a:rPr>
                        <a:t> Percentile Bill</a:t>
                      </a:r>
                      <a:endParaRPr lang="en-US" sz="1200" b="1" dirty="0">
                        <a:solidFill>
                          <a:schemeClr val="tx2"/>
                        </a:solidFill>
                      </a:endParaRPr>
                    </a:p>
                  </a:txBody>
                  <a:tcPr anchor="ctr"/>
                </a:tc>
                <a:tc>
                  <a:txBody>
                    <a:bodyPr/>
                    <a:lstStyle/>
                    <a:p>
                      <a:pPr algn="ctr"/>
                      <a:r>
                        <a:rPr lang="en-US" sz="1200" b="1" dirty="0" smtClean="0">
                          <a:solidFill>
                            <a:schemeClr val="tx2"/>
                          </a:solidFill>
                        </a:rPr>
                        <a:t>16</a:t>
                      </a:r>
                      <a:endParaRPr lang="en-US" sz="1200" b="1" dirty="0">
                        <a:solidFill>
                          <a:schemeClr val="tx2"/>
                        </a:solidFill>
                      </a:endParaRPr>
                    </a:p>
                  </a:txBody>
                  <a:tcPr anchor="ctr" anchorCtr="1"/>
                </a:tc>
                <a:tc>
                  <a:txBody>
                    <a:bodyPr/>
                    <a:lstStyle/>
                    <a:p>
                      <a:pPr algn="ctr"/>
                      <a:r>
                        <a:rPr lang="en-US" sz="1200" b="1" dirty="0" smtClean="0">
                          <a:solidFill>
                            <a:schemeClr val="tx2"/>
                          </a:solidFill>
                        </a:rPr>
                        <a:t>$245.93</a:t>
                      </a:r>
                      <a:endParaRPr lang="en-US" sz="1200" b="1" dirty="0">
                        <a:solidFill>
                          <a:schemeClr val="tx2"/>
                        </a:solidFill>
                      </a:endParaRPr>
                    </a:p>
                  </a:txBody>
                  <a:tcPr anchor="ctr" anchorCtr="1"/>
                </a:tc>
                <a:tc>
                  <a:txBody>
                    <a:bodyPr/>
                    <a:lstStyle/>
                    <a:p>
                      <a:pPr algn="ctr"/>
                      <a:r>
                        <a:rPr lang="en-US" sz="1200" b="1" dirty="0" smtClean="0">
                          <a:solidFill>
                            <a:schemeClr val="tx2"/>
                          </a:solidFill>
                        </a:rPr>
                        <a:t>$390.56</a:t>
                      </a:r>
                      <a:endParaRPr lang="en-US" sz="1200" b="1" dirty="0">
                        <a:solidFill>
                          <a:schemeClr val="tx2"/>
                        </a:solidFill>
                      </a:endParaRPr>
                    </a:p>
                  </a:txBody>
                  <a:tcPr anchor="ctr" anchorCtr="1"/>
                </a:tc>
                <a:tc>
                  <a:txBody>
                    <a:bodyPr/>
                    <a:lstStyle/>
                    <a:p>
                      <a:pPr algn="ctr"/>
                      <a:r>
                        <a:rPr lang="en-US" sz="1200" b="1" dirty="0" smtClean="0">
                          <a:solidFill>
                            <a:schemeClr val="tx2"/>
                          </a:solidFill>
                        </a:rPr>
                        <a:t>$144.63</a:t>
                      </a:r>
                      <a:endParaRPr lang="en-US" sz="1200" b="1" dirty="0">
                        <a:solidFill>
                          <a:schemeClr val="tx2"/>
                        </a:solidFill>
                      </a:endParaRPr>
                    </a:p>
                  </a:txBody>
                  <a:tcPr anchor="ctr" anchorCtr="1"/>
                </a:tc>
              </a:tr>
              <a:tr h="533893">
                <a:tc>
                  <a:txBody>
                    <a:bodyPr/>
                    <a:lstStyle/>
                    <a:p>
                      <a:pPr algn="ctr"/>
                      <a:r>
                        <a:rPr lang="en-US" sz="1200" b="1" dirty="0" smtClean="0">
                          <a:solidFill>
                            <a:schemeClr val="tx2"/>
                          </a:solidFill>
                        </a:rPr>
                        <a:t>Average Commercial Bill</a:t>
                      </a:r>
                      <a:endParaRPr lang="en-US" sz="1200" b="1" dirty="0">
                        <a:solidFill>
                          <a:schemeClr val="tx2"/>
                        </a:solidFill>
                      </a:endParaRPr>
                    </a:p>
                  </a:txBody>
                  <a:tcPr anchor="ctr"/>
                </a:tc>
                <a:tc>
                  <a:txBody>
                    <a:bodyPr/>
                    <a:lstStyle/>
                    <a:p>
                      <a:pPr algn="ctr"/>
                      <a:r>
                        <a:rPr lang="en-US" sz="1200" b="1" dirty="0" smtClean="0">
                          <a:solidFill>
                            <a:schemeClr val="tx2"/>
                          </a:solidFill>
                        </a:rPr>
                        <a:t>62</a:t>
                      </a:r>
                      <a:endParaRPr lang="en-US" sz="1200" b="1" dirty="0">
                        <a:solidFill>
                          <a:schemeClr val="tx2"/>
                        </a:solidFill>
                      </a:endParaRPr>
                    </a:p>
                  </a:txBody>
                  <a:tcPr anchor="ctr" anchorCtr="1"/>
                </a:tc>
                <a:tc>
                  <a:txBody>
                    <a:bodyPr/>
                    <a:lstStyle/>
                    <a:p>
                      <a:pPr algn="ctr"/>
                      <a:r>
                        <a:rPr lang="en-US" sz="1200" b="1" dirty="0" smtClean="0">
                          <a:solidFill>
                            <a:schemeClr val="tx2"/>
                          </a:solidFill>
                        </a:rPr>
                        <a:t>$602.04</a:t>
                      </a:r>
                      <a:endParaRPr lang="en-US" sz="1200" b="1" dirty="0">
                        <a:solidFill>
                          <a:schemeClr val="tx2"/>
                        </a:solidFill>
                      </a:endParaRPr>
                    </a:p>
                  </a:txBody>
                  <a:tcPr anchor="ctr" anchorCtr="1"/>
                </a:tc>
                <a:tc>
                  <a:txBody>
                    <a:bodyPr/>
                    <a:lstStyle/>
                    <a:p>
                      <a:pPr algn="ctr"/>
                      <a:r>
                        <a:rPr lang="en-US" sz="1200" b="1" dirty="0" smtClean="0">
                          <a:solidFill>
                            <a:schemeClr val="tx2"/>
                          </a:solidFill>
                        </a:rPr>
                        <a:t>$932.36</a:t>
                      </a:r>
                      <a:endParaRPr lang="en-US" sz="1200" b="1" dirty="0">
                        <a:solidFill>
                          <a:schemeClr val="tx2"/>
                        </a:solidFill>
                      </a:endParaRPr>
                    </a:p>
                  </a:txBody>
                  <a:tcPr anchor="ctr" anchorCtr="1"/>
                </a:tc>
                <a:tc>
                  <a:txBody>
                    <a:bodyPr/>
                    <a:lstStyle/>
                    <a:p>
                      <a:pPr algn="ctr"/>
                      <a:r>
                        <a:rPr lang="en-US" sz="1200" b="1" smtClean="0">
                          <a:solidFill>
                            <a:schemeClr val="tx2"/>
                          </a:solidFill>
                        </a:rPr>
                        <a:t>$330.32</a:t>
                      </a:r>
                      <a:endParaRPr lang="en-US" sz="1200" b="1" dirty="0" smtClean="0">
                        <a:solidFill>
                          <a:schemeClr val="tx2"/>
                        </a:solidFill>
                      </a:endParaRPr>
                    </a:p>
                  </a:txBody>
                  <a:tcPr anchor="ctr" anchorCtr="1"/>
                </a:tc>
              </a:tr>
            </a:tbl>
          </a:graphicData>
        </a:graphic>
      </p:graphicFrame>
      <p:sp>
        <p:nvSpPr>
          <p:cNvPr id="12340" name="TextBox 4"/>
          <p:cNvSpPr txBox="1">
            <a:spLocks noChangeArrowheads="1"/>
          </p:cNvSpPr>
          <p:nvPr/>
        </p:nvSpPr>
        <p:spPr bwMode="auto">
          <a:xfrm>
            <a:off x="228600" y="5867400"/>
            <a:ext cx="8458200" cy="784830"/>
          </a:xfrm>
          <a:prstGeom prst="rect">
            <a:avLst/>
          </a:prstGeom>
          <a:noFill/>
          <a:ln w="9525">
            <a:noFill/>
            <a:miter lim="800000"/>
            <a:headEnd/>
            <a:tailEnd/>
          </a:ln>
        </p:spPr>
        <p:txBody>
          <a:bodyPr>
            <a:spAutoFit/>
          </a:bodyPr>
          <a:lstStyle/>
          <a:p>
            <a:r>
              <a:rPr lang="en-US" sz="900" b="1" dirty="0"/>
              <a:t>Assumptions:</a:t>
            </a:r>
          </a:p>
          <a:p>
            <a:pPr>
              <a:buFont typeface="Arial" charset="0"/>
              <a:buChar char="•"/>
            </a:pPr>
            <a:r>
              <a:rPr lang="en-US" sz="900" dirty="0"/>
              <a:t> </a:t>
            </a:r>
            <a:r>
              <a:rPr lang="en-US" sz="900" dirty="0" smtClean="0"/>
              <a:t>Usage  </a:t>
            </a:r>
            <a:r>
              <a:rPr lang="en-US" sz="900" dirty="0"/>
              <a:t>= 1ccf = 100 cubic feet = 748 </a:t>
            </a:r>
            <a:r>
              <a:rPr lang="en-US" sz="900" dirty="0" smtClean="0"/>
              <a:t>gallons</a:t>
            </a:r>
          </a:p>
          <a:p>
            <a:pPr>
              <a:buFont typeface="Arial" charset="0"/>
              <a:buChar char="•"/>
            </a:pPr>
            <a:r>
              <a:rPr lang="en-US" sz="900" dirty="0"/>
              <a:t> </a:t>
            </a:r>
            <a:r>
              <a:rPr lang="en-US" sz="900" dirty="0" smtClean="0"/>
              <a:t>Data to determine Percentile </a:t>
            </a:r>
            <a:r>
              <a:rPr lang="en-US" sz="900" dirty="0" smtClean="0"/>
              <a:t> Bill usage </a:t>
            </a:r>
            <a:r>
              <a:rPr lang="en-US" sz="900" dirty="0" smtClean="0"/>
              <a:t>is from May </a:t>
            </a:r>
            <a:r>
              <a:rPr lang="en-US" sz="900" dirty="0" smtClean="0"/>
              <a:t>2011 consumption data</a:t>
            </a:r>
            <a:endParaRPr lang="en-US" sz="900" dirty="0"/>
          </a:p>
          <a:p>
            <a:pPr>
              <a:buFont typeface="Arial" charset="0"/>
              <a:buChar char="•"/>
            </a:pPr>
            <a:r>
              <a:rPr lang="en-US" sz="900" dirty="0" smtClean="0"/>
              <a:t> Proposed </a:t>
            </a:r>
            <a:r>
              <a:rPr lang="en-US" sz="900" dirty="0"/>
              <a:t>2017 bill includes multiple </a:t>
            </a:r>
            <a:r>
              <a:rPr lang="en-US" sz="900" dirty="0" smtClean="0"/>
              <a:t>estimates</a:t>
            </a:r>
          </a:p>
          <a:p>
            <a:pPr>
              <a:buFont typeface="Arial" charset="0"/>
              <a:buChar char="•"/>
            </a:pPr>
            <a:r>
              <a:rPr lang="en-US" sz="900" dirty="0"/>
              <a:t> </a:t>
            </a:r>
            <a:r>
              <a:rPr lang="en-US" sz="900" dirty="0" smtClean="0"/>
              <a:t>Current bills calculated based on approved tariff rates and surcharges as of December 7, 2012</a:t>
            </a:r>
            <a:endParaRPr lang="en-US" sz="900" dirty="0"/>
          </a:p>
        </p:txBody>
      </p:sp>
      <p:sp>
        <p:nvSpPr>
          <p:cNvPr id="12341" name="Slide Number Placeholder 5"/>
          <p:cNvSpPr>
            <a:spLocks noGrp="1"/>
          </p:cNvSpPr>
          <p:nvPr>
            <p:ph type="sldNum" sz="quarter" idx="10"/>
          </p:nvPr>
        </p:nvSpPr>
        <p:spPr>
          <a:noFill/>
        </p:spPr>
        <p:txBody>
          <a:bodyPr/>
          <a:lstStyle/>
          <a:p>
            <a:fld id="{A7BA2D63-A880-486F-9B2E-2EBF9A9AFF56}" type="slidenum">
              <a:rPr lang="en-US" smtClean="0">
                <a:latin typeface="Arial" charset="0"/>
                <a:ea typeface="ＭＳ Ｐゴシック" charset="-128"/>
              </a:rPr>
              <a:pPr/>
              <a:t>9</a:t>
            </a:fld>
            <a:r>
              <a:rPr lang="en-US" smtClean="0">
                <a:latin typeface="Arial" charset="0"/>
                <a:ea typeface="ＭＳ Ｐゴシック" charset="-128"/>
              </a:rPr>
              <a:t> </a:t>
            </a:r>
            <a:endParaRPr lang="en-US" sz="1400" smtClean="0">
              <a:solidFill>
                <a:schemeClr val="tx1"/>
              </a:solidFill>
              <a:latin typeface="Arial" charset="0"/>
              <a:ea typeface="ＭＳ Ｐゴシック" charset="-128"/>
            </a:endParaRPr>
          </a:p>
        </p:txBody>
      </p:sp>
      <p:sp>
        <p:nvSpPr>
          <p:cNvPr id="12342" name="Title 1"/>
          <p:cNvSpPr>
            <a:spLocks noGrp="1"/>
          </p:cNvSpPr>
          <p:nvPr>
            <p:ph type="title"/>
          </p:nvPr>
        </p:nvSpPr>
        <p:spPr>
          <a:xfrm>
            <a:off x="0" y="763588"/>
            <a:ext cx="9144000" cy="531812"/>
          </a:xfrm>
        </p:spPr>
        <p:txBody>
          <a:bodyPr/>
          <a:lstStyle/>
          <a:p>
            <a:r>
              <a:rPr lang="en-US" sz="2200" smtClean="0"/>
              <a:t>Projected Impact to Monterey Water Bills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MER0807_Corporate PPT_Layout_FINAL">
  <a:themeElements>
    <a:clrScheme name="">
      <a:dk1>
        <a:srgbClr val="666666"/>
      </a:dk1>
      <a:lt1>
        <a:srgbClr val="FFFFFF"/>
      </a:lt1>
      <a:dk2>
        <a:srgbClr val="0066B3"/>
      </a:dk2>
      <a:lt2>
        <a:srgbClr val="979797"/>
      </a:lt2>
      <a:accent1>
        <a:srgbClr val="0099D7"/>
      </a:accent1>
      <a:accent2>
        <a:srgbClr val="A9BB85"/>
      </a:accent2>
      <a:accent3>
        <a:srgbClr val="FFFFFF"/>
      </a:accent3>
      <a:accent4>
        <a:srgbClr val="565656"/>
      </a:accent4>
      <a:accent5>
        <a:srgbClr val="AACAE8"/>
      </a:accent5>
      <a:accent6>
        <a:srgbClr val="99A978"/>
      </a:accent6>
      <a:hlink>
        <a:srgbClr val="54B948"/>
      </a:hlink>
      <a:folHlink>
        <a:srgbClr val="F78F27"/>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
    <a:dk1>
      <a:srgbClr val="666666"/>
    </a:dk1>
    <a:lt1>
      <a:srgbClr val="FFFFFF"/>
    </a:lt1>
    <a:dk2>
      <a:srgbClr val="0066B3"/>
    </a:dk2>
    <a:lt2>
      <a:srgbClr val="979797"/>
    </a:lt2>
    <a:accent1>
      <a:srgbClr val="0099D7"/>
    </a:accent1>
    <a:accent2>
      <a:srgbClr val="A9BB85"/>
    </a:accent2>
    <a:accent3>
      <a:srgbClr val="FFFFFF"/>
    </a:accent3>
    <a:accent4>
      <a:srgbClr val="565656"/>
    </a:accent4>
    <a:accent5>
      <a:srgbClr val="AACAE8"/>
    </a:accent5>
    <a:accent6>
      <a:srgbClr val="99A978"/>
    </a:accent6>
    <a:hlink>
      <a:srgbClr val="54B948"/>
    </a:hlink>
    <a:folHlink>
      <a:srgbClr val="F78F27"/>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
    <a:dk1>
      <a:srgbClr val="666666"/>
    </a:dk1>
    <a:lt1>
      <a:srgbClr val="FFFFFF"/>
    </a:lt1>
    <a:dk2>
      <a:srgbClr val="0066B3"/>
    </a:dk2>
    <a:lt2>
      <a:srgbClr val="979797"/>
    </a:lt2>
    <a:accent1>
      <a:srgbClr val="0099D7"/>
    </a:accent1>
    <a:accent2>
      <a:srgbClr val="A9BB85"/>
    </a:accent2>
    <a:accent3>
      <a:srgbClr val="FFFFFF"/>
    </a:accent3>
    <a:accent4>
      <a:srgbClr val="565656"/>
    </a:accent4>
    <a:accent5>
      <a:srgbClr val="AACAE8"/>
    </a:accent5>
    <a:accent6>
      <a:srgbClr val="99A978"/>
    </a:accent6>
    <a:hlink>
      <a:srgbClr val="54B948"/>
    </a:hlink>
    <a:folHlink>
      <a:srgbClr val="F78F27"/>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10928</TotalTime>
  <Words>2027</Words>
  <Application>Microsoft Office PowerPoint</Application>
  <PresentationFormat>On-screen Show (4:3)</PresentationFormat>
  <Paragraphs>310</Paragraphs>
  <Slides>26</Slides>
  <Notes>11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AMER0807_Corporate PPT_Layout_FINAL</vt:lpstr>
      <vt:lpstr> Monterey Peninsula Water Supply Project Cost/Financial Workshop</vt:lpstr>
      <vt:lpstr>CPUC Cost Workshop  Financial Modeling Utility Rate Base Financing   Wednesday, December 12: 1:00 p.m. to 5:00 p.m.  </vt:lpstr>
      <vt:lpstr>Key Assumptions</vt:lpstr>
      <vt:lpstr>CAW Strategy to Limit Revenue Requirement</vt:lpstr>
      <vt:lpstr>Capital &amp; Financing Summary For Desal Plant</vt:lpstr>
      <vt:lpstr>Sources &amp; Uses of Cash</vt:lpstr>
      <vt:lpstr>Sources &amp; Uses of Cash</vt:lpstr>
      <vt:lpstr>Annual Customer Surcharge</vt:lpstr>
      <vt:lpstr>Projected Impact to Monterey Water Bills</vt:lpstr>
      <vt:lpstr>CPUC Cost Workshop  Financial Modeling Discuss Compliance Filing and  Present Financial Model   Wednesday, December 12: 1:00 p.m. to 5:00 p.m. Thursday, December 13: 9:30 a.m. to 12:30 p.m.  </vt:lpstr>
      <vt:lpstr>Development &amp; Submission of Financial Model</vt:lpstr>
      <vt:lpstr>Financial Model Inputs - Plant</vt:lpstr>
      <vt:lpstr>Financial Model Inputs - Financing</vt:lpstr>
      <vt:lpstr>Financial Modeling Inputs – Surcharge &amp; Contributions</vt:lpstr>
      <vt:lpstr>Project Summary Output</vt:lpstr>
      <vt:lpstr>CPUC Cost Workshop  Financial Modeling Run Financial Model for Possible Project Scenarios  Break Out Session  Wednesday, December 12: 1:00 p.m. to 5:00 p.m. Thursday, December 13: 9:30 a.m. to 12:30 p.m.  </vt:lpstr>
      <vt:lpstr>Appendix   </vt:lpstr>
      <vt:lpstr>California American In-service Area Facilities</vt:lpstr>
      <vt:lpstr>Capital &amp; Financing Summary For Desal Plant – No Surcharge</vt:lpstr>
      <vt:lpstr>Projected Impact to Monterey Water Bills (no surcharge  #2)</vt:lpstr>
      <vt:lpstr>Capital Financing Considerations #1 </vt:lpstr>
      <vt:lpstr>Capital Financing Considerations #2</vt:lpstr>
      <vt:lpstr>Capital Financing Considerations #3  </vt:lpstr>
      <vt:lpstr>Capital Financing Considerations #4</vt:lpstr>
      <vt:lpstr>Capital Financing Considerations #5  </vt:lpstr>
      <vt:lpstr>Capital Financing Considerations #6  </vt:lpstr>
    </vt:vector>
  </TitlesOfParts>
  <Company>American Water Works Company,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example, Arial, bold,  24 pt, white</dc:title>
  <dc:creator>corradjm</dc:creator>
  <cp:lastModifiedBy>Dave Stephenson</cp:lastModifiedBy>
  <cp:revision>748</cp:revision>
  <cp:lastPrinted>2008-03-05T15:16:12Z</cp:lastPrinted>
  <dcterms:created xsi:type="dcterms:W3CDTF">2012-01-17T16:21:43Z</dcterms:created>
  <dcterms:modified xsi:type="dcterms:W3CDTF">2012-12-11T14:02:02Z</dcterms:modified>
</cp:coreProperties>
</file>